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38"/>
  </p:notesMasterIdLst>
  <p:sldIdLst>
    <p:sldId id="2330" r:id="rId3"/>
    <p:sldId id="2287" r:id="rId4"/>
    <p:sldId id="2325" r:id="rId5"/>
    <p:sldId id="2298" r:id="rId6"/>
    <p:sldId id="2361" r:id="rId7"/>
    <p:sldId id="2365" r:id="rId8"/>
    <p:sldId id="2366" r:id="rId9"/>
    <p:sldId id="2059" r:id="rId10"/>
    <p:sldId id="2233" r:id="rId11"/>
    <p:sldId id="2302" r:id="rId12"/>
    <p:sldId id="2339" r:id="rId13"/>
    <p:sldId id="2362" r:id="rId14"/>
    <p:sldId id="2389" r:id="rId15"/>
    <p:sldId id="2372" r:id="rId16"/>
    <p:sldId id="2371" r:id="rId17"/>
    <p:sldId id="2373" r:id="rId18"/>
    <p:sldId id="2374" r:id="rId19"/>
    <p:sldId id="2243" r:id="rId20"/>
    <p:sldId id="2310" r:id="rId21"/>
    <p:sldId id="2342" r:id="rId22"/>
    <p:sldId id="2375" r:id="rId23"/>
    <p:sldId id="2380" r:id="rId24"/>
    <p:sldId id="2381" r:id="rId25"/>
    <p:sldId id="2382" r:id="rId26"/>
    <p:sldId id="2383" r:id="rId27"/>
    <p:sldId id="2384" r:id="rId28"/>
    <p:sldId id="2385" r:id="rId29"/>
    <p:sldId id="1986" r:id="rId30"/>
    <p:sldId id="2163" r:id="rId31"/>
    <p:sldId id="2349" r:id="rId32"/>
    <p:sldId id="2386" r:id="rId33"/>
    <p:sldId id="2387" r:id="rId34"/>
    <p:sldId id="2388" r:id="rId35"/>
    <p:sldId id="1948" r:id="rId36"/>
    <p:sldId id="1894" r:id="rId37"/>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CF2D4"/>
    <a:srgbClr val="349BA6"/>
    <a:srgbClr val="1D6687"/>
    <a:srgbClr val="0078D2"/>
    <a:srgbClr val="3C8690"/>
    <a:srgbClr val="0083E6"/>
    <a:srgbClr val="FF4F4F"/>
    <a:srgbClr val="FF8B8B"/>
    <a:srgbClr val="FF2929"/>
    <a:srgbClr val="FBEDC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44" autoAdjust="0"/>
    <p:restoredTop sz="93697" autoAdjust="0"/>
  </p:normalViewPr>
  <p:slideViewPr>
    <p:cSldViewPr>
      <p:cViewPr varScale="1">
        <p:scale>
          <a:sx n="101" d="100"/>
          <a:sy n="101" d="100"/>
        </p:scale>
        <p:origin x="-466" y="-79"/>
      </p:cViewPr>
      <p:guideLst>
        <p:guide orient="horz" pos="2160"/>
        <p:guide pos="2880"/>
      </p:guideLst>
    </p:cSldViewPr>
  </p:slideViewPr>
  <p:outlineViewPr>
    <p:cViewPr>
      <p:scale>
        <a:sx n="33" d="100"/>
        <a:sy n="33" d="100"/>
      </p:scale>
      <p:origin x="0" y="-1517"/>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3" d="100"/>
          <a:sy n="83" d="100"/>
        </p:scale>
        <p:origin x="-3241" y="-84"/>
      </p:cViewPr>
      <p:guideLst>
        <p:guide orient="horz" pos="2957"/>
        <p:guide pos="2237"/>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F468478F-85AB-4F2F-9836-360E2A3B8D3A}" type="datetimeFigureOut">
              <a:rPr lang="en-US" smtClean="0"/>
              <a:pPr/>
              <a:t>3/23/2024</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069C13DB-1E66-41C6-A5A3-6652159ABCB2}" type="slidenum">
              <a:rPr lang="en-US" smtClean="0"/>
              <a:pPr/>
              <a:t>‹#›</a:t>
            </a:fld>
            <a:endParaRPr lang="en-US"/>
          </a:p>
        </p:txBody>
      </p:sp>
    </p:spTree>
    <p:extLst>
      <p:ext uri="{BB962C8B-B14F-4D97-AF65-F5344CB8AC3E}">
        <p14:creationId xmlns:p14="http://schemas.microsoft.com/office/powerpoint/2010/main" xmlns="" val="1485134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extLst>
      <p:ext uri="{BB962C8B-B14F-4D97-AF65-F5344CB8AC3E}">
        <p14:creationId xmlns:p14="http://schemas.microsoft.com/office/powerpoint/2010/main" xmlns="" val="1356246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968344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473086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473086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831855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8277693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808116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42267425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103657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5090586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937365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635813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7098099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2465535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2486352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7402274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0143780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1428238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7004792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7531281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4393815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172249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9266625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9277931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365881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35</a:t>
            </a:fld>
            <a:endParaRPr lang="en-US">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xmlns="" val="1475754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680980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894810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754927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893129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502881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997541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3/23/2024</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3/23/2024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3/23/2024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3/23/2024</a:t>
            </a:fld>
            <a:endParaRPr lang="en-US">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3/23/2024</a:t>
            </a:fld>
            <a:endParaRPr lang="en-US">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3/23/2024</a:t>
            </a:fld>
            <a:endParaRPr lang="en-US">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3/23/2024</a:t>
            </a:fld>
            <a:endParaRPr lang="en-US">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3/23/2024</a:t>
            </a:fld>
            <a:endParaRPr lang="en-US">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3/23/2024</a:t>
            </a:fld>
            <a:endParaRPr lang="en-US">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3/23/2024</a:t>
            </a:fld>
            <a:endParaRPr lang="en-US">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3/23/2024</a:t>
            </a:fld>
            <a:endParaRPr lang="en-US">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3/23/2024</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3/23/2024</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3/23/2024</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3/23/2024</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3/23/2024</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3/23/2024</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3/23/2024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3/23/2024</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3/23/2024</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3/23/2024</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a:p>
        </p:txBody>
      </p:sp>
      <p:sp>
        <p:nvSpPr>
          <p:cNvPr id="7" name="Date Placeholder 6"/>
          <p:cNvSpPr>
            <a:spLocks noGrp="1"/>
          </p:cNvSpPr>
          <p:nvPr>
            <p:ph type="dt" sz="half" idx="10"/>
          </p:nvPr>
        </p:nvSpPr>
        <p:spPr/>
        <p:txBody>
          <a:bodyPr/>
          <a:lstStyle/>
          <a:p>
            <a:fld id="{0804793A-1E92-424A-BFA1-CF8C55CC78BE}" type="datetimeFigureOut">
              <a:rPr lang="en-US" smtClean="0"/>
              <a:pPr/>
              <a:t>3/23/2024</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3/23/2024</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3/23/2024</a:t>
            </a:fld>
            <a:endParaRPr lang="en-US">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411" y="0"/>
            <a:ext cx="9161929" cy="6858000"/>
          </a:xfrm>
          <a:prstGeom prst="rect">
            <a:avLst/>
          </a:prstGeom>
        </p:spPr>
      </p:pic>
      <p:sp>
        <p:nvSpPr>
          <p:cNvPr id="4" name="Rectangle 3"/>
          <p:cNvSpPr/>
          <p:nvPr/>
        </p:nvSpPr>
        <p:spPr>
          <a:xfrm>
            <a:off x="383241" y="76200"/>
            <a:ext cx="8382000" cy="677108"/>
          </a:xfrm>
          <a:prstGeom prst="rect">
            <a:avLst/>
          </a:prstGeom>
          <a:effectLst>
            <a:innerShdw blurRad="63500" dist="63500" dir="13500000">
              <a:schemeClr val="bg1">
                <a:alpha val="50000"/>
              </a:schemeClr>
            </a:innerShdw>
          </a:effectLst>
        </p:spPr>
        <p:txBody>
          <a:bodyPr wrap="square">
            <a:spAutoFit/>
          </a:bodyPr>
          <a:lstStyle/>
          <a:p>
            <a:pPr algn="ctr"/>
            <a:r>
              <a:rPr lang="en-US" sz="38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The Crucial Concerns of Ministry</a:t>
            </a:r>
            <a:endParaRPr lang="en-US" sz="38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p:txBody>
      </p:sp>
      <p:sp>
        <p:nvSpPr>
          <p:cNvPr id="5" name="Rectangle 4"/>
          <p:cNvSpPr/>
          <p:nvPr/>
        </p:nvSpPr>
        <p:spPr>
          <a:xfrm>
            <a:off x="235323" y="6140559"/>
            <a:ext cx="8534400" cy="646331"/>
          </a:xfrm>
          <a:prstGeom prst="rect">
            <a:avLst/>
          </a:prstGeom>
        </p:spPr>
        <p:txBody>
          <a:bodyPr wrap="square">
            <a:spAutoFit/>
          </a:bodyPr>
          <a:lstStyle/>
          <a:p>
            <a:pPr algn="ctr"/>
            <a:r>
              <a:rPr lang="en-US" sz="3600"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27 March 2024</a:t>
            </a:r>
            <a:endParaRPr lang="en-US" sz="3600"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p:txBody>
      </p:sp>
      <p:sp>
        <p:nvSpPr>
          <p:cNvPr id="7" name="TextBox 6"/>
          <p:cNvSpPr txBox="1"/>
          <p:nvPr/>
        </p:nvSpPr>
        <p:spPr>
          <a:xfrm>
            <a:off x="840441" y="3657600"/>
            <a:ext cx="7620000" cy="707886"/>
          </a:xfrm>
          <a:prstGeom prst="rect">
            <a:avLst/>
          </a:prstGeom>
          <a:noFill/>
          <a:effectLst>
            <a:outerShdw blurRad="38100" dist="25400" dir="18900000" algn="bl" rotWithShape="0">
              <a:prstClr val="black"/>
            </a:outerShdw>
          </a:effectLst>
        </p:spPr>
        <p:txBody>
          <a:bodyPr wrap="square" rtlCol="0">
            <a:spAutoFit/>
          </a:bodyPr>
          <a:lstStyle/>
          <a:p>
            <a:pPr algn="ctr"/>
            <a:r>
              <a:rPr lang="en-US" sz="4000" b="1" dirty="0" smtClean="0">
                <a:ln w="10160">
                  <a:solidFill>
                    <a:schemeClr val="accent5"/>
                  </a:solidFill>
                  <a:prstDash val="solid"/>
                </a:ln>
                <a:solidFill>
                  <a:schemeClr val="bg1"/>
                </a:solidFill>
                <a:effectLst>
                  <a:outerShdw blurRad="38100" dist="38100" dir="2700000" algn="tl">
                    <a:srgbClr val="000000">
                      <a:alpha val="43137"/>
                    </a:srgbClr>
                  </a:outerShdw>
                </a:effectLst>
                <a:latin typeface="Bernard MT Condensed" panose="02050806060905020404" pitchFamily="18" charset="0"/>
                <a:cs typeface="Calibri" panose="020F0502020204030204" pitchFamily="34" charset="0"/>
              </a:rPr>
              <a:t>Hope Beyond The Hearse</a:t>
            </a:r>
            <a:endParaRPr lang="en-US" sz="4000" b="1" dirty="0">
              <a:ln w="10160">
                <a:solidFill>
                  <a:schemeClr val="accent5"/>
                </a:solidFill>
                <a:prstDash val="solid"/>
              </a:ln>
              <a:solidFill>
                <a:schemeClr val="bg1"/>
              </a:solidFill>
              <a:effectLst>
                <a:outerShdw blurRad="38100" dist="38100" dir="2700000" algn="tl">
                  <a:srgbClr val="000000">
                    <a:alpha val="43137"/>
                  </a:srgbClr>
                </a:outerShdw>
              </a:effectLst>
              <a:latin typeface="Bernard MT Condensed" panose="02050806060905020404" pitchFamily="18" charset="0"/>
              <a:cs typeface="Calibri" panose="020F0502020204030204" pitchFamily="34" charset="0"/>
            </a:endParaRPr>
          </a:p>
        </p:txBody>
      </p:sp>
      <p:sp>
        <p:nvSpPr>
          <p:cNvPr id="2" name="TextBox 1"/>
          <p:cNvSpPr txBox="1"/>
          <p:nvPr/>
        </p:nvSpPr>
        <p:spPr>
          <a:xfrm>
            <a:off x="-6725" y="5638800"/>
            <a:ext cx="9161929" cy="391924"/>
          </a:xfrm>
          <a:prstGeom prst="rect">
            <a:avLst/>
          </a:prstGeom>
          <a:solidFill>
            <a:schemeClr val="tx1"/>
          </a:solidFill>
        </p:spPr>
        <p:txBody>
          <a:bodyPr wrap="square" rtlCol="0">
            <a:spAutoFit/>
          </a:bodyPr>
          <a:lstStyle/>
          <a:p>
            <a:endParaRPr lang="en-US" dirty="0"/>
          </a:p>
        </p:txBody>
      </p:sp>
      <p:sp>
        <p:nvSpPr>
          <p:cNvPr id="6" name="TextBox 5"/>
          <p:cNvSpPr txBox="1"/>
          <p:nvPr/>
        </p:nvSpPr>
        <p:spPr>
          <a:xfrm>
            <a:off x="3352800" y="5638800"/>
            <a:ext cx="2362200" cy="646331"/>
          </a:xfrm>
          <a:prstGeom prst="rect">
            <a:avLst/>
          </a:prstGeom>
          <a:noFill/>
        </p:spPr>
        <p:txBody>
          <a:bodyPr wrap="square" rtlCol="0">
            <a:spAutoFit/>
          </a:bodyPr>
          <a:lstStyle/>
          <a:p>
            <a:pPr algn="ctr"/>
            <a:r>
              <a:rPr lang="en-US" sz="3600" dirty="0" smtClean="0">
                <a:solidFill>
                  <a:schemeClr val="bg1"/>
                </a:solidFill>
                <a:effectLst>
                  <a:outerShdw blurRad="38100" dist="38100" dir="2700000" algn="tl">
                    <a:srgbClr val="000000">
                      <a:alpha val="43137"/>
                    </a:srgbClr>
                  </a:outerShdw>
                </a:effectLst>
                <a:latin typeface="Britannic Bold" panose="020B0903060703020204" pitchFamily="34" charset="0"/>
              </a:rPr>
              <a:t>Week 83</a:t>
            </a:r>
            <a:endParaRPr lang="en-US" sz="3600" dirty="0">
              <a:solidFill>
                <a:schemeClr val="bg1"/>
              </a:solidFill>
              <a:effectLst>
                <a:outerShdw blurRad="38100" dist="38100" dir="2700000" algn="tl">
                  <a:srgbClr val="000000">
                    <a:alpha val="43137"/>
                  </a:srgbClr>
                </a:outerShdw>
              </a:effectLst>
              <a:latin typeface="Britannic Bold" panose="020B0903060703020204" pitchFamily="34" charset="0"/>
            </a:endParaRPr>
          </a:p>
        </p:txBody>
      </p:sp>
    </p:spTree>
    <p:extLst>
      <p:ext uri="{BB962C8B-B14F-4D97-AF65-F5344CB8AC3E}">
        <p14:creationId xmlns:p14="http://schemas.microsoft.com/office/powerpoint/2010/main" xmlns="" val="26322316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268942"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5:1-5</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800" y="1143000"/>
            <a:ext cx="8534400" cy="4985980"/>
          </a:xfrm>
          <a:prstGeom prst="rect">
            <a:avLst/>
          </a:prstGeom>
          <a:noFill/>
          <a:effectLst/>
        </p:spPr>
        <p:txBody>
          <a:bodyPr wrap="square" rtlCol="0">
            <a:spAutoFit/>
          </a:bodyPr>
          <a:lstStyle/>
          <a:p>
            <a:pPr>
              <a:tabLst>
                <a:tab pos="457200" algn="l"/>
              </a:tabLst>
            </a:pP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For we know …</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Isn’t </a:t>
            </a:r>
            <a:r>
              <a:rPr lang="en-US" sz="2400" b="1" dirty="0" smtClean="0">
                <a:latin typeface="Cambria" panose="02040503050406030204" pitchFamily="18" charset="0"/>
                <a:ea typeface="Cambria" panose="02040503050406030204" pitchFamily="18" charset="0"/>
              </a:rPr>
              <a:t>that comforting? </a:t>
            </a:r>
            <a:r>
              <a:rPr lang="en-US" sz="2400" b="1" dirty="0" smtClean="0">
                <a:latin typeface="Cambria" panose="02040503050406030204" pitchFamily="18" charset="0"/>
                <a:ea typeface="Cambria" panose="02040503050406030204" pitchFamily="18" charset="0"/>
              </a:rPr>
              <a:t> When </a:t>
            </a:r>
            <a:r>
              <a:rPr lang="en-US" sz="2400" b="1" dirty="0" smtClean="0">
                <a:latin typeface="Cambria" panose="02040503050406030204" pitchFamily="18" charset="0"/>
                <a:ea typeface="Cambria" panose="02040503050406030204" pitchFamily="18" charset="0"/>
              </a:rPr>
              <a:t>we face our own inevitable mortality or the loss of our loved ones, we can know with certainty what the future holds. </a:t>
            </a:r>
          </a:p>
          <a:p>
            <a:pPr>
              <a:tabLst>
                <a:tab pos="457200" algn="l"/>
              </a:tabLst>
            </a:pPr>
            <a:endParaRPr lang="en-US" sz="1000" b="1" dirty="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a:t>
            </a:r>
            <a:r>
              <a:rPr lang="en-US" sz="2400" b="1" dirty="0" smtClean="0">
                <a:latin typeface="Cambria" pitchFamily="18" charset="0"/>
              </a:rPr>
              <a:t>Here, Paul speaks of the earthly body as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this tent</a:t>
            </a:r>
            <a:r>
              <a:rPr lang="en-US" sz="2400" b="1" i="1" dirty="0" smtClean="0">
                <a:latin typeface="Cambria" pitchFamily="18" charset="0"/>
              </a:rPr>
              <a:t>.”</a:t>
            </a:r>
            <a:r>
              <a:rPr lang="en-US" sz="2400" b="1" dirty="0" smtClean="0">
                <a:latin typeface="Cambria" pitchFamily="18" charset="0"/>
              </a:rPr>
              <a:t> Paul himself was a tent-maker, who had worked for a time in Corinth making and selling tents (</a:t>
            </a:r>
            <a:r>
              <a:rPr lang="en-US" sz="2400" b="1" dirty="0" smtClean="0">
                <a:effectLst>
                  <a:outerShdw blurRad="38100" dist="38100" dir="2700000" algn="tl">
                    <a:srgbClr val="000000">
                      <a:alpha val="43137"/>
                    </a:srgbClr>
                  </a:outerShdw>
                </a:effectLst>
                <a:latin typeface="Cambria" pitchFamily="18" charset="0"/>
              </a:rPr>
              <a:t>Acts 18:1-3</a:t>
            </a:r>
            <a:r>
              <a:rPr lang="en-US" sz="2400" b="1" dirty="0" smtClean="0">
                <a:latin typeface="Cambria" pitchFamily="18" charset="0"/>
              </a:rPr>
              <a:t>). </a:t>
            </a:r>
          </a:p>
          <a:p>
            <a:pPr>
              <a:tabLst>
                <a:tab pos="457200" algn="l"/>
              </a:tabLst>
            </a:pPr>
            <a:endParaRPr lang="en-US" sz="1000" b="1" dirty="0">
              <a:latin typeface="Cambria" pitchFamily="18" charset="0"/>
            </a:endParaRPr>
          </a:p>
          <a:p>
            <a:pPr>
              <a:tabLst>
                <a:tab pos="457200" algn="l"/>
              </a:tabLst>
            </a:pPr>
            <a:r>
              <a:rPr lang="en-US" sz="2400" b="1" dirty="0" smtClean="0">
                <a:latin typeface="Cambria" pitchFamily="18" charset="0"/>
              </a:rPr>
              <a:t>	Now he compares our present earthly, mortal bodies (temporary “</a:t>
            </a:r>
            <a:r>
              <a:rPr lang="en-US" sz="2400" b="1" dirty="0" smtClean="0">
                <a:effectLst>
                  <a:outerShdw blurRad="38100" dist="38100" dir="2700000" algn="tl">
                    <a:srgbClr val="000000">
                      <a:alpha val="43137"/>
                    </a:srgbClr>
                  </a:outerShdw>
                </a:effectLst>
                <a:latin typeface="Cambria" pitchFamily="18" charset="0"/>
              </a:rPr>
              <a:t>tent</a:t>
            </a:r>
            <a:r>
              <a:rPr lang="en-US" sz="2400" b="1" dirty="0" smtClean="0">
                <a:latin typeface="Cambria" pitchFamily="18" charset="0"/>
              </a:rPr>
              <a:t>”) with our future heavenly, immortal bodies (permanent “</a:t>
            </a:r>
            <a:r>
              <a:rPr lang="en-US" sz="2400" b="1" dirty="0" smtClean="0">
                <a:effectLst>
                  <a:outerShdw blurRad="38100" dist="38100" dir="2700000" algn="tl">
                    <a:srgbClr val="000000">
                      <a:alpha val="43137"/>
                    </a:srgbClr>
                  </a:outerShdw>
                </a:effectLst>
                <a:latin typeface="Cambria" pitchFamily="18" charset="0"/>
              </a:rPr>
              <a:t>building from God</a:t>
            </a:r>
            <a:r>
              <a:rPr lang="en-US" sz="2400" b="1" dirty="0" smtClean="0">
                <a:latin typeface="Cambria" pitchFamily="18" charset="0"/>
              </a:rPr>
              <a:t>”).</a:t>
            </a:r>
          </a:p>
          <a:p>
            <a:pPr>
              <a:tabLst>
                <a:tab pos="457200" algn="l"/>
              </a:tabLst>
            </a:pPr>
            <a:endParaRPr lang="en-US" sz="1000" b="1" dirty="0">
              <a:latin typeface="Cambria" pitchFamily="18" charset="0"/>
              <a:ea typeface="Cambria" panose="02040503050406030204" pitchFamily="18" charset="0"/>
            </a:endParaRPr>
          </a:p>
          <a:p>
            <a:pPr>
              <a:tabLst>
                <a:tab pos="457200" algn="l"/>
              </a:tabLst>
            </a:pPr>
            <a:r>
              <a:rPr lang="en-US" sz="2400" b="1" dirty="0" smtClean="0">
                <a:latin typeface="Cambria" pitchFamily="18" charset="0"/>
                <a:ea typeface="Cambria" panose="02040503050406030204" pitchFamily="18" charset="0"/>
              </a:rPr>
              <a:t>	If you have </a:t>
            </a:r>
            <a:r>
              <a:rPr lang="en-US" sz="2400" b="1" dirty="0">
                <a:latin typeface="Cambria" pitchFamily="18" charset="0"/>
                <a:ea typeface="Cambria" panose="02040503050406030204" pitchFamily="18" charset="0"/>
              </a:rPr>
              <a:t>ever </a:t>
            </a:r>
            <a:r>
              <a:rPr lang="en-US" sz="2400" b="1" dirty="0" smtClean="0">
                <a:latin typeface="Cambria" pitchFamily="18" charset="0"/>
                <a:ea typeface="Cambria" panose="02040503050406030204" pitchFamily="18" charset="0"/>
              </a:rPr>
              <a:t>been on a camping trip you will agree that tents are no match for a strong brick home built on a sure foundation. </a:t>
            </a:r>
            <a:endParaRPr lang="en-US" sz="1000" b="1" dirty="0" smtClean="0">
              <a:latin typeface="Cambria" pitchFamily="18" charset="0"/>
            </a:endParaRPr>
          </a:p>
        </p:txBody>
      </p:sp>
    </p:spTree>
    <p:extLst>
      <p:ext uri="{BB962C8B-B14F-4D97-AF65-F5344CB8AC3E}">
        <p14:creationId xmlns:p14="http://schemas.microsoft.com/office/powerpoint/2010/main" xmlns="" val="393113005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258857" y="116915"/>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5:1-5</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95837" y="1066800"/>
            <a:ext cx="8649820" cy="5724644"/>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Tents are temporary dwellings, they can be cold in the winter and hot in the summer time. </a:t>
            </a:r>
            <a:r>
              <a:rPr lang="en-US" sz="2400" b="1" dirty="0" smtClean="0">
                <a:latin typeface="Cambria" panose="02040503050406030204" pitchFamily="18" charset="0"/>
                <a:ea typeface="Cambria" panose="02040503050406030204" pitchFamily="18" charset="0"/>
              </a:rPr>
              <a:t> They </a:t>
            </a:r>
            <a:r>
              <a:rPr lang="en-US" sz="2400" b="1" dirty="0" smtClean="0">
                <a:latin typeface="Cambria" panose="02040503050406030204" pitchFamily="18" charset="0"/>
                <a:ea typeface="Cambria" panose="02040503050406030204" pitchFamily="18" charset="0"/>
              </a:rPr>
              <a:t>can sag, start to leak, their pegs come loose. </a:t>
            </a:r>
            <a:r>
              <a:rPr lang="en-US" sz="2400" b="1" dirty="0" smtClean="0">
                <a:latin typeface="Cambria" panose="02040503050406030204" pitchFamily="18" charset="0"/>
                <a:ea typeface="Cambria" panose="02040503050406030204" pitchFamily="18" charset="0"/>
              </a:rPr>
              <a:t> Holes </a:t>
            </a:r>
            <a:r>
              <a:rPr lang="en-US" sz="2400" b="1" dirty="0" smtClean="0">
                <a:latin typeface="Cambria" panose="02040503050406030204" pitchFamily="18" charset="0"/>
                <a:ea typeface="Cambria" panose="02040503050406030204" pitchFamily="18" charset="0"/>
              </a:rPr>
              <a:t>form, critters invite themselves in, and a strong wind can blow them away.   </a:t>
            </a:r>
          </a:p>
          <a:p>
            <a:pPr indent="457200">
              <a:spcAft>
                <a:spcPts val="1200"/>
              </a:spcAft>
            </a:pPr>
            <a:r>
              <a:rPr lang="en-US" sz="2400" b="1" dirty="0" smtClean="0">
                <a:latin typeface="Cambria" panose="02040503050406030204" pitchFamily="18" charset="0"/>
                <a:ea typeface="Cambria" panose="02040503050406030204" pitchFamily="18" charset="0"/>
              </a:rPr>
              <a:t>Now! </a:t>
            </a:r>
            <a:r>
              <a:rPr lang="en-US" sz="2400" b="1" dirty="0" smtClean="0">
                <a:latin typeface="Cambria" panose="02040503050406030204" pitchFamily="18" charset="0"/>
                <a:ea typeface="Cambria" panose="02040503050406030204" pitchFamily="18" charset="0"/>
              </a:rPr>
              <a:t> Look </a:t>
            </a:r>
            <a:r>
              <a:rPr lang="en-US" sz="2400" b="1" dirty="0" smtClean="0">
                <a:latin typeface="Cambria" panose="02040503050406030204" pitchFamily="18" charset="0"/>
                <a:ea typeface="Cambria" panose="02040503050406030204" pitchFamily="18" charset="0"/>
              </a:rPr>
              <a:t>at the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building</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image. </a:t>
            </a:r>
            <a:r>
              <a:rPr lang="en-US" sz="2400" b="1" dirty="0" smtClean="0">
                <a:latin typeface="Cambria" panose="02040503050406030204" pitchFamily="18" charset="0"/>
                <a:ea typeface="Cambria" panose="02040503050406030204" pitchFamily="18" charset="0"/>
              </a:rPr>
              <a:t> Paul says,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“For we know that if the earthly tent which is our house is torn down, we have a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building from God, a house not made with hands,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eternal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 the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heavens”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5:1</a:t>
            </a:r>
            <a:r>
              <a:rPr lang="en-US" sz="2400" b="1" dirty="0" smtClean="0">
                <a:latin typeface="Cambria" panose="02040503050406030204" pitchFamily="18" charset="0"/>
                <a:ea typeface="Cambria" panose="02040503050406030204" pitchFamily="18" charset="0"/>
              </a:rPr>
              <a:t>).</a:t>
            </a:r>
            <a:endParaRPr lang="en-US" sz="2400" b="1" i="1" dirty="0" smtClean="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Here Paul refers to the marvelous transition from our present fallen bodies to our future glorified resurrected bodies. </a:t>
            </a:r>
          </a:p>
          <a:p>
            <a:pPr indent="457200">
              <a:spcAft>
                <a:spcPts val="1200"/>
              </a:spcAft>
            </a:pPr>
            <a:r>
              <a:rPr lang="en-US" sz="2400" b="1" dirty="0" smtClean="0">
                <a:latin typeface="Cambria" panose="02040503050406030204" pitchFamily="18" charset="0"/>
                <a:ea typeface="Cambria" panose="02040503050406030204" pitchFamily="18" charset="0"/>
              </a:rPr>
              <a:t>Reminding us that when the Lord returns, believers in Christ who had died in this life will be miraculously raised up in their restored, glorified bodies. </a:t>
            </a:r>
          </a:p>
        </p:txBody>
      </p:sp>
    </p:spTree>
    <p:extLst>
      <p:ext uri="{BB962C8B-B14F-4D97-AF65-F5344CB8AC3E}">
        <p14:creationId xmlns:p14="http://schemas.microsoft.com/office/powerpoint/2010/main" xmlns="" val="102216480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5:1-5</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800" y="1219200"/>
            <a:ext cx="8612840" cy="4538960"/>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And those who are still alive will experience a sudden transformation of their mortal bodies as they get caught up in the air to meet the Lord and the resurrected believer from every generation. </a:t>
            </a:r>
            <a:endParaRPr lang="en-US" sz="2400" b="1" dirty="0">
              <a:latin typeface="Cambria"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In light of this expectation, Paul likens our present, corruptible bodies to a temporary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tent</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in which we dwell.  But our future, incorruptible resurrection bodies will be like a permanent building. </a:t>
            </a:r>
          </a:p>
          <a:p>
            <a:pPr indent="457200">
              <a:spcAft>
                <a:spcPts val="1200"/>
              </a:spcAft>
            </a:pPr>
            <a:r>
              <a:rPr lang="en-US" sz="2400" b="1" dirty="0" smtClean="0">
                <a:latin typeface="Cambria" panose="02040503050406030204" pitchFamily="18" charset="0"/>
                <a:ea typeface="Cambria" panose="02040503050406030204" pitchFamily="18" charset="0"/>
              </a:rPr>
              <a:t>Not constructed of perishable materials from this world, but conformed to the building code </a:t>
            </a:r>
            <a:r>
              <a:rPr lang="en-US" sz="2400" b="1" dirty="0" smtClean="0">
                <a:latin typeface="Cambria" panose="02040503050406030204" pitchFamily="18" charset="0"/>
                <a:ea typeface="Cambria" panose="02040503050406030204" pitchFamily="18" charset="0"/>
              </a:rPr>
              <a:t>for </a:t>
            </a:r>
            <a:r>
              <a:rPr lang="en-US" sz="2400" b="1" dirty="0" smtClean="0">
                <a:latin typeface="Cambria" panose="02040503050406030204" pitchFamily="18" charset="0"/>
                <a:ea typeface="Cambria" panose="02040503050406030204" pitchFamily="18" charset="0"/>
              </a:rPr>
              <a:t>heavenly existence – untainted perfection, spiritual immortality, heavenly glory. </a:t>
            </a:r>
          </a:p>
        </p:txBody>
      </p:sp>
    </p:spTree>
    <p:extLst>
      <p:ext uri="{BB962C8B-B14F-4D97-AF65-F5344CB8AC3E}">
        <p14:creationId xmlns:p14="http://schemas.microsoft.com/office/powerpoint/2010/main" xmlns="" val="363622102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5:1-5</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800" y="1219200"/>
            <a:ext cx="8612840" cy="5201424"/>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Paul </a:t>
            </a:r>
            <a:r>
              <a:rPr lang="en-US" sz="2400" b="1" dirty="0" smtClean="0">
                <a:latin typeface="Cambria" panose="02040503050406030204" pitchFamily="18" charset="0"/>
                <a:ea typeface="Cambria" panose="02040503050406030204" pitchFamily="18" charset="0"/>
              </a:rPr>
              <a:t>says </a:t>
            </a:r>
            <a:r>
              <a:rPr lang="en-US" sz="2400" b="1" dirty="0">
                <a:latin typeface="Cambria" panose="02040503050406030204" pitchFamily="18" charset="0"/>
                <a:ea typeface="Cambria" panose="02040503050406030204" pitchFamily="18" charset="0"/>
              </a:rPr>
              <a:t>we </a:t>
            </a:r>
            <a:r>
              <a:rPr lang="en-US" sz="2400" b="1" i="1" dirty="0">
                <a:latin typeface="Cambria" panose="02040503050406030204" pitchFamily="18" charset="0"/>
                <a:ea typeface="Cambria" panose="02040503050406030204" pitchFamily="18" charset="0"/>
              </a:rPr>
              <a:t>“</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have</a:t>
            </a:r>
            <a:r>
              <a:rPr lang="en-US" sz="2400" b="1" i="1" dirty="0">
                <a:latin typeface="Cambria" panose="02040503050406030204" pitchFamily="18" charset="0"/>
                <a:ea typeface="Cambria" panose="02040503050406030204" pitchFamily="18" charset="0"/>
              </a:rPr>
              <a:t>”</a:t>
            </a:r>
            <a:r>
              <a:rPr lang="en-US" sz="2400" b="1" dirty="0">
                <a:latin typeface="Cambria" panose="02040503050406030204" pitchFamily="18" charset="0"/>
                <a:ea typeface="Cambria" panose="02040503050406030204" pitchFamily="18" charset="0"/>
              </a:rPr>
              <a:t> (presence tense) a building from heaven, indicating the certainty with which he holds </a:t>
            </a:r>
            <a:r>
              <a:rPr lang="en-US" sz="2400" b="1" dirty="0" smtClean="0">
                <a:latin typeface="Cambria" panose="02040503050406030204" pitchFamily="18" charset="0"/>
                <a:ea typeface="Cambria" panose="02040503050406030204" pitchFamily="18" charset="0"/>
              </a:rPr>
              <a:t>the </a:t>
            </a:r>
            <a:r>
              <a:rPr lang="en-US" sz="2400" b="1" dirty="0">
                <a:latin typeface="Cambria" panose="02040503050406030204" pitchFamily="18" charset="0"/>
                <a:ea typeface="Cambria" panose="02040503050406030204" pitchFamily="18" charset="0"/>
              </a:rPr>
              <a:t>truth of </a:t>
            </a:r>
            <a:r>
              <a:rPr lang="en-US" sz="2400" b="1" dirty="0" smtClean="0">
                <a:latin typeface="Cambria" panose="02040503050406030204" pitchFamily="18" charset="0"/>
                <a:ea typeface="Cambria" panose="02040503050406030204" pitchFamily="18" charset="0"/>
              </a:rPr>
              <a:t>our </a:t>
            </a:r>
            <a:r>
              <a:rPr lang="en-US" sz="2400" b="1" dirty="0">
                <a:latin typeface="Cambria" panose="02040503050406030204" pitchFamily="18" charset="0"/>
                <a:ea typeface="Cambria" panose="02040503050406030204" pitchFamily="18" charset="0"/>
              </a:rPr>
              <a:t>bodily resurrection. </a:t>
            </a:r>
            <a:endParaRPr lang="en-US" sz="2400" b="1" dirty="0" smtClean="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The apostle John in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 John 5:12-13</a:t>
            </a:r>
            <a:r>
              <a:rPr lang="en-US" sz="2400" b="1" dirty="0" smtClean="0">
                <a:latin typeface="Cambria" panose="02040503050406030204" pitchFamily="18" charset="0"/>
                <a:ea typeface="Cambria" panose="02040503050406030204" pitchFamily="18" charset="0"/>
              </a:rPr>
              <a:t>, describes our salvation as a present reality,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He who has the Son has life; he who does not have the Son of God does not have life.  These things I have written to you who believe in the name of the Son of God, that you might know that you have eternal life</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p>
          <a:p>
            <a:pPr indent="457200">
              <a:spcAft>
                <a:spcPts val="1200"/>
              </a:spcAft>
            </a:pPr>
            <a:r>
              <a:rPr lang="en-US" sz="2400" b="1" dirty="0" smtClean="0">
                <a:latin typeface="Cambria" panose="02040503050406030204" pitchFamily="18" charset="0"/>
                <a:ea typeface="Cambria" panose="02040503050406030204" pitchFamily="18" charset="0"/>
              </a:rPr>
              <a:t>Paul, in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2Tim 4:8</a:t>
            </a:r>
            <a:r>
              <a:rPr lang="en-US" sz="2400" b="1" dirty="0" smtClean="0">
                <a:latin typeface="Cambria" panose="02040503050406030204" pitchFamily="18" charset="0"/>
                <a:ea typeface="Cambria" panose="02040503050406030204" pitchFamily="18" charset="0"/>
              </a:rPr>
              <a:t>, expresses a similar thought,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 the future there is laid up for me the crown of righteousness, which the Lord, the righteous Judge, will award to me on that day ; and not only to me, but also to all who have loved His appearing.</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xmlns="" val="363622102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228600"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5:1-5</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95837" y="1219200"/>
            <a:ext cx="8649820" cy="4462760"/>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From </a:t>
            </a:r>
            <a:r>
              <a:rPr lang="en-US" sz="2400" b="1" dirty="0" smtClean="0">
                <a:latin typeface="Cambria" panose="02040503050406030204" pitchFamily="18" charset="0"/>
                <a:ea typeface="Cambria" panose="02040503050406030204" pitchFamily="18" charset="0"/>
              </a:rPr>
              <a:t>the perspective of a guaranteed promise of an eternal future, John describes eternal life as something we </a:t>
            </a:r>
            <a:r>
              <a:rPr lang="en-US" sz="2400" b="1" i="1" u="sng" dirty="0" smtClean="0">
                <a:latin typeface="Cambria" panose="02040503050406030204" pitchFamily="18" charset="0"/>
                <a:ea typeface="Cambria" panose="02040503050406030204" pitchFamily="18" charset="0"/>
              </a:rPr>
              <a:t>now</a:t>
            </a:r>
            <a:r>
              <a:rPr lang="en-US" sz="2400" b="1" dirty="0" smtClean="0">
                <a:latin typeface="Cambria" panose="02040503050406030204" pitchFamily="18" charset="0"/>
                <a:ea typeface="Cambria" panose="02040503050406030204" pitchFamily="18" charset="0"/>
              </a:rPr>
              <a:t> possess; and Paul refers to the reward believers receive at the second coming of Christ as something </a:t>
            </a:r>
            <a:r>
              <a:rPr lang="en-US" sz="2400" b="1" i="1" u="sng" dirty="0" smtClean="0">
                <a:latin typeface="Cambria" panose="02040503050406030204" pitchFamily="18" charset="0"/>
                <a:ea typeface="Cambria" panose="02040503050406030204" pitchFamily="18" charset="0"/>
              </a:rPr>
              <a:t>presently</a:t>
            </a:r>
            <a:r>
              <a:rPr lang="en-US" sz="2400" b="1" i="1" dirty="0" smtClean="0">
                <a:latin typeface="Cambria" panose="02040503050406030204" pitchFamily="18" charset="0"/>
                <a:ea typeface="Cambria" panose="02040503050406030204" pitchFamily="18" charset="0"/>
              </a:rPr>
              <a:t> </a:t>
            </a:r>
            <a:r>
              <a:rPr lang="en-US" sz="2400" b="1" i="1" u="sng" dirty="0" smtClean="0">
                <a:latin typeface="Cambria" panose="02040503050406030204" pitchFamily="18" charset="0"/>
                <a:ea typeface="Cambria" panose="02040503050406030204" pitchFamily="18" charset="0"/>
              </a:rPr>
              <a:t>laid</a:t>
            </a:r>
            <a:r>
              <a:rPr lang="en-US" sz="2400" b="1" i="1" dirty="0" smtClean="0">
                <a:latin typeface="Cambria" panose="02040503050406030204" pitchFamily="18" charset="0"/>
                <a:ea typeface="Cambria" panose="02040503050406030204" pitchFamily="18" charset="0"/>
              </a:rPr>
              <a:t> </a:t>
            </a:r>
            <a:r>
              <a:rPr lang="en-US" sz="2400" b="1" i="1" u="sng" dirty="0" smtClean="0">
                <a:latin typeface="Cambria" panose="02040503050406030204" pitchFamily="18" charset="0"/>
                <a:ea typeface="Cambria" panose="02040503050406030204" pitchFamily="18" charset="0"/>
              </a:rPr>
              <a:t>up</a:t>
            </a:r>
            <a:r>
              <a:rPr lang="en-US" sz="2400" b="1" dirty="0" smtClean="0">
                <a:latin typeface="Cambria" panose="02040503050406030204" pitchFamily="18" charset="0"/>
                <a:ea typeface="Cambria" panose="02040503050406030204" pitchFamily="18" charset="0"/>
              </a:rPr>
              <a:t> for him and all who look forward to His appearance.  </a:t>
            </a:r>
            <a:endParaRPr lang="en-US" sz="2400" b="1" dirty="0" smtClean="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In this way, Paul can also speak of the heavenly, glorified, resurrection body as something that he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has</a:t>
            </a:r>
            <a:r>
              <a:rPr lang="en-US" sz="2400" b="1" dirty="0" smtClean="0">
                <a:latin typeface="Cambria" panose="02040503050406030204" pitchFamily="18" charset="0"/>
                <a:ea typeface="Cambria" panose="02040503050406030204" pitchFamily="18" charset="0"/>
              </a:rPr>
              <a:t>.  </a:t>
            </a:r>
          </a:p>
          <a:p>
            <a:pPr indent="457200">
              <a:spcAft>
                <a:spcPts val="1200"/>
              </a:spcAft>
            </a:pPr>
            <a:r>
              <a:rPr lang="en-US" sz="2400" b="1" dirty="0" smtClean="0">
                <a:latin typeface="Cambria" panose="02040503050406030204" pitchFamily="18" charset="0"/>
                <a:ea typeface="Cambria" panose="02040503050406030204" pitchFamily="18" charset="0"/>
              </a:rPr>
              <a:t>Now, he expresses his longing for the transformation for his mortal, earthly body to his immortal heavenly body;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Indeed in this house we groan, longing to be clothed with our dwelling for heaven</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5:2</a:t>
            </a:r>
            <a:r>
              <a:rPr lang="en-US" sz="2400" b="1" dirty="0" smtClean="0">
                <a:latin typeface="Cambria" panose="02040503050406030204" pitchFamily="18" charset="0"/>
                <a:ea typeface="Cambria" panose="02040503050406030204" pitchFamily="18" charset="0"/>
              </a:rPr>
              <a:t>).</a:t>
            </a:r>
            <a:endParaRPr lang="en-US" sz="24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186648205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228600"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5:1-5</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95837" y="1219200"/>
            <a:ext cx="8649820" cy="4093428"/>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Similarly</a:t>
            </a:r>
            <a:r>
              <a:rPr lang="en-US" sz="2400" b="1" dirty="0" smtClean="0">
                <a:latin typeface="Cambria" panose="02040503050406030204" pitchFamily="18" charset="0"/>
                <a:ea typeface="Cambria" panose="02040503050406030204" pitchFamily="18" charset="0"/>
              </a:rPr>
              <a:t>, in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Romans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8:23</a:t>
            </a:r>
            <a:r>
              <a:rPr lang="en-US" sz="2400" b="1" dirty="0" smtClean="0">
                <a:latin typeface="Cambria" panose="02040503050406030204" pitchFamily="18" charset="0"/>
                <a:ea typeface="Cambria" panose="02040503050406030204" pitchFamily="18" charset="0"/>
              </a:rPr>
              <a:t>, Paul says,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We ourselves groan within ourselves, waiting eagerly for our adoption as sons, the redemption of our body.” </a:t>
            </a:r>
            <a:endPar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In both passages, Paul is saying that believers groan within themselves as they wait for the resurrection of the body. </a:t>
            </a:r>
            <a:r>
              <a:rPr lang="en-US" sz="2400" b="1" dirty="0" smtClean="0">
                <a:latin typeface="Cambria" panose="02040503050406030204" pitchFamily="18" charset="0"/>
                <a:ea typeface="Cambria" panose="02040503050406030204" pitchFamily="18" charset="0"/>
              </a:rPr>
              <a:t> </a:t>
            </a:r>
          </a:p>
          <a:p>
            <a:pPr indent="457200">
              <a:spcAft>
                <a:spcPts val="1200"/>
              </a:spcAft>
            </a:pPr>
            <a:r>
              <a:rPr lang="en-US" sz="2400" b="1" dirty="0" smtClean="0">
                <a:latin typeface="Cambria" panose="02040503050406030204" pitchFamily="18" charset="0"/>
                <a:ea typeface="Cambria" panose="02040503050406030204" pitchFamily="18" charset="0"/>
              </a:rPr>
              <a:t>We groan because we are weary, rain-soaked campers longing for a permanent home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5:2</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But </a:t>
            </a:r>
            <a:r>
              <a:rPr lang="en-US" sz="2400" b="1" dirty="0" smtClean="0">
                <a:latin typeface="Cambria" panose="02040503050406030204" pitchFamily="18" charset="0"/>
                <a:ea typeface="Cambria" panose="02040503050406030204" pitchFamily="18" charset="0"/>
              </a:rPr>
              <a:t>we do not desire to be free from a shelter – bodiless, ghost-like souls flittering about the heavens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5:3</a:t>
            </a:r>
            <a:r>
              <a:rPr lang="en-US" sz="2400" b="1" dirty="0" smtClean="0">
                <a:latin typeface="Cambria" panose="02040503050406030204" pitchFamily="18" charset="0"/>
                <a:ea typeface="Cambria" panose="02040503050406030204" pitchFamily="18" charset="0"/>
              </a:rPr>
              <a:t>).</a:t>
            </a:r>
            <a:endParaRPr lang="en-US" sz="24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112471776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258857" y="116915"/>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5:1-5</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95837" y="1143000"/>
            <a:ext cx="8649820" cy="4616648"/>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The </a:t>
            </a:r>
            <a:r>
              <a:rPr lang="en-US" sz="2400" b="1" dirty="0" smtClean="0">
                <a:latin typeface="Cambria" panose="02040503050406030204" pitchFamily="18" charset="0"/>
                <a:ea typeface="Cambria" panose="02040503050406030204" pitchFamily="18" charset="0"/>
              </a:rPr>
              <a:t>Christian’s hope is not to be unclothed, but to clothed with a new immortal body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5:4</a:t>
            </a:r>
            <a:r>
              <a:rPr lang="en-US" sz="2400" b="1" dirty="0" smtClean="0">
                <a:latin typeface="Cambria" panose="02040503050406030204" pitchFamily="18" charset="0"/>
                <a:ea typeface="Cambria" panose="02040503050406030204" pitchFamily="18" charset="0"/>
              </a:rPr>
              <a:t>). </a:t>
            </a:r>
          </a:p>
          <a:p>
            <a:pPr indent="457200">
              <a:spcAft>
                <a:spcPts val="1200"/>
              </a:spcAft>
            </a:pPr>
            <a:r>
              <a:rPr lang="en-US" sz="2400" b="1" dirty="0" smtClean="0">
                <a:latin typeface="Cambria" panose="02040503050406030204" pitchFamily="18" charset="0"/>
                <a:ea typeface="Cambria" panose="02040503050406030204" pitchFamily="18" charset="0"/>
              </a:rPr>
              <a:t>Many believe the Christian hope is simply dying so their souls may be free from their bodily existence.  </a:t>
            </a:r>
          </a:p>
          <a:p>
            <a:pPr indent="457200">
              <a:spcAft>
                <a:spcPts val="1200"/>
              </a:spcAft>
            </a:pPr>
            <a:r>
              <a:rPr lang="en-US" sz="2400" b="1" dirty="0" smtClean="0">
                <a:latin typeface="Cambria" panose="02040503050406030204" pitchFamily="18" charset="0"/>
                <a:ea typeface="Cambria" panose="02040503050406030204" pitchFamily="18" charset="0"/>
              </a:rPr>
              <a:t>It’s true the bible teaches that the soul will be separated from the body, for a stage, in the process of our ultimate redemption, but when we are absent from our bodies we are present with the Lord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5:8</a:t>
            </a:r>
            <a:r>
              <a:rPr lang="en-US" sz="2400" b="1" dirty="0" smtClean="0">
                <a:latin typeface="Cambria" panose="02040503050406030204" pitchFamily="18" charset="0"/>
                <a:ea typeface="Cambria" panose="02040503050406030204" pitchFamily="18" charset="0"/>
              </a:rPr>
              <a:t>).  </a:t>
            </a:r>
            <a:endParaRPr lang="en-US" sz="2400" b="1" dirty="0" smtClean="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However, </a:t>
            </a:r>
            <a:r>
              <a:rPr lang="en-US" sz="2400" b="1" dirty="0" smtClean="0">
                <a:latin typeface="Cambria" panose="02040503050406030204" pitchFamily="18" charset="0"/>
                <a:ea typeface="Cambria" panose="02040503050406030204" pitchFamily="18" charset="0"/>
              </a:rPr>
              <a:t>the full realization of salvation is not to be naked but to be clothed in our new, immortal bodies at the Resurrection. </a:t>
            </a:r>
          </a:p>
        </p:txBody>
      </p:sp>
    </p:spTree>
    <p:extLst>
      <p:ext uri="{BB962C8B-B14F-4D97-AF65-F5344CB8AC3E}">
        <p14:creationId xmlns:p14="http://schemas.microsoft.com/office/powerpoint/2010/main" xmlns="" val="97730299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258857" y="116915"/>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5:1-5</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95837" y="1143000"/>
            <a:ext cx="8649820" cy="2985433"/>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So </a:t>
            </a:r>
            <a:r>
              <a:rPr lang="en-US" sz="2400" b="1" dirty="0" smtClean="0">
                <a:latin typeface="Cambria" panose="02040503050406030204" pitchFamily="18" charset="0"/>
                <a:ea typeface="Cambria" panose="02040503050406030204" pitchFamily="18" charset="0"/>
              </a:rPr>
              <a:t>we await the fulfillment of this promise because we know with certainty that it will one day come to pass. </a:t>
            </a:r>
          </a:p>
          <a:p>
            <a:pPr indent="457200">
              <a:spcAft>
                <a:spcPts val="1200"/>
              </a:spcAft>
            </a:pPr>
            <a:r>
              <a:rPr lang="en-US" sz="2400" b="1" dirty="0" smtClean="0">
                <a:latin typeface="Cambria" panose="02040503050406030204" pitchFamily="18" charset="0"/>
                <a:ea typeface="Cambria" panose="02040503050406030204" pitchFamily="18" charset="0"/>
              </a:rPr>
              <a:t>Because God gave us His Holy Spirit as a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pledge</a:t>
            </a:r>
            <a:r>
              <a:rPr lang="en-US" sz="2400" b="1" dirty="0" smtClean="0">
                <a:latin typeface="Cambria" panose="02040503050406030204" pitchFamily="18" charset="0"/>
                <a:ea typeface="Cambria" panose="02040503050406030204" pitchFamily="18" charset="0"/>
              </a:rPr>
              <a:t>,” a priceless deposit that guarantees what has been promised will come to pass(</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5:5</a:t>
            </a:r>
            <a:r>
              <a:rPr lang="en-US" sz="2400" b="1" dirty="0" smtClean="0">
                <a:latin typeface="Cambria" panose="02040503050406030204" pitchFamily="18" charset="0"/>
                <a:ea typeface="Cambria" panose="02040503050406030204" pitchFamily="18" charset="0"/>
              </a:rPr>
              <a:t>). </a:t>
            </a:r>
          </a:p>
          <a:p>
            <a:pPr indent="457200">
              <a:spcAft>
                <a:spcPts val="1200"/>
              </a:spcAft>
            </a:pPr>
            <a:r>
              <a:rPr lang="en-US" sz="2400" b="1" dirty="0" smtClean="0">
                <a:latin typeface="Cambria" panose="02040503050406030204" pitchFamily="18" charset="0"/>
                <a:ea typeface="Cambria" panose="02040503050406030204" pitchFamily="18" charset="0"/>
              </a:rPr>
              <a:t>Though our present, earthly body is wasting away, we can count on a new, glorious body to replace it one day. </a:t>
            </a:r>
          </a:p>
        </p:txBody>
      </p:sp>
    </p:spTree>
    <p:extLst>
      <p:ext uri="{BB962C8B-B14F-4D97-AF65-F5344CB8AC3E}">
        <p14:creationId xmlns:p14="http://schemas.microsoft.com/office/powerpoint/2010/main" xmlns="" val="347433475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8" name="TextBox 7"/>
          <p:cNvSpPr txBox="1"/>
          <p:nvPr/>
        </p:nvSpPr>
        <p:spPr>
          <a:xfrm>
            <a:off x="304801" y="1219200"/>
            <a:ext cx="8458199" cy="5016758"/>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91440" rIns="182880" bIns="91440" rtlCol="0">
            <a:spAutoFit/>
          </a:bodyPr>
          <a:lstStyle/>
          <a:p>
            <a:r>
              <a:rPr lang="en-US" sz="2800" b="1" baseline="30000" dirty="0" smtClean="0">
                <a:effectLst>
                  <a:outerShdw blurRad="38100" dist="38100" dir="2700000" algn="tl">
                    <a:srgbClr val="000000">
                      <a:alpha val="43137"/>
                    </a:srgbClr>
                  </a:outerShdw>
                </a:effectLst>
                <a:latin typeface="Georgia" panose="02040502050405020303" pitchFamily="18" charset="0"/>
              </a:rPr>
              <a:t>6</a:t>
            </a:r>
            <a:r>
              <a:rPr lang="en-US" sz="2800" i="1" dirty="0" smtClean="0">
                <a:latin typeface="Georgia" panose="02040502050405020303" pitchFamily="18" charset="0"/>
              </a:rPr>
              <a:t>So</a:t>
            </a:r>
            <a:r>
              <a:rPr lang="en-US" sz="2800" i="1" dirty="0">
                <a:latin typeface="Georgia" panose="02040502050405020303" pitchFamily="18" charset="0"/>
              </a:rPr>
              <a:t> we are always confident, knowing that while we are at home in the body we are absent from the Lord</a:t>
            </a:r>
            <a:r>
              <a:rPr lang="en-US" sz="2800" i="1" dirty="0" smtClean="0">
                <a:latin typeface="Georgia" panose="02040502050405020303" pitchFamily="18" charset="0"/>
              </a:rPr>
              <a:t>. </a:t>
            </a:r>
            <a:r>
              <a:rPr lang="en-US" sz="2800" i="1" dirty="0">
                <a:latin typeface="Georgia" panose="02040502050405020303" pitchFamily="18" charset="0"/>
              </a:rPr>
              <a:t> </a:t>
            </a:r>
            <a:r>
              <a:rPr lang="en-US" sz="2800" b="1" baseline="30000" dirty="0" smtClean="0">
                <a:effectLst>
                  <a:outerShdw blurRad="38100" dist="38100" dir="2700000" algn="tl">
                    <a:srgbClr val="000000">
                      <a:alpha val="43137"/>
                    </a:srgbClr>
                  </a:outerShdw>
                </a:effectLst>
                <a:latin typeface="Georgia" panose="02040502050405020303" pitchFamily="18" charset="0"/>
              </a:rPr>
              <a:t>7</a:t>
            </a:r>
            <a:r>
              <a:rPr lang="en-US" sz="2800" i="1" dirty="0" smtClean="0">
                <a:latin typeface="Georgia" panose="02040502050405020303" pitchFamily="18" charset="0"/>
              </a:rPr>
              <a:t>For</a:t>
            </a:r>
            <a:r>
              <a:rPr lang="en-US" sz="2800" i="1" dirty="0">
                <a:latin typeface="Georgia" panose="02040502050405020303" pitchFamily="18" charset="0"/>
              </a:rPr>
              <a:t> we walk by faith, not by sight</a:t>
            </a:r>
            <a:r>
              <a:rPr lang="en-US" sz="2800" i="1" dirty="0" smtClean="0">
                <a:latin typeface="Georgia" panose="02040502050405020303" pitchFamily="18" charset="0"/>
              </a:rPr>
              <a:t>. </a:t>
            </a:r>
            <a:r>
              <a:rPr lang="en-US" sz="2800" i="1" dirty="0">
                <a:latin typeface="Georgia" panose="02040502050405020303" pitchFamily="18" charset="0"/>
              </a:rPr>
              <a:t> </a:t>
            </a:r>
            <a:r>
              <a:rPr lang="en-US" sz="2800" b="1" i="1" baseline="30000" dirty="0">
                <a:latin typeface="Georgia" panose="02040502050405020303" pitchFamily="18" charset="0"/>
              </a:rPr>
              <a:t> </a:t>
            </a:r>
            <a:r>
              <a:rPr lang="en-US" sz="2800" b="1" baseline="30000" dirty="0" smtClean="0">
                <a:effectLst>
                  <a:outerShdw blurRad="38100" dist="38100" dir="2700000" algn="tl">
                    <a:srgbClr val="000000">
                      <a:alpha val="43137"/>
                    </a:srgbClr>
                  </a:outerShdw>
                </a:effectLst>
                <a:latin typeface="Georgia" panose="02040502050405020303" pitchFamily="18" charset="0"/>
              </a:rPr>
              <a:t>8</a:t>
            </a:r>
            <a:r>
              <a:rPr lang="en-US" sz="2800" i="1" dirty="0" smtClean="0">
                <a:latin typeface="Georgia" panose="02040502050405020303" pitchFamily="18" charset="0"/>
              </a:rPr>
              <a:t>We </a:t>
            </a:r>
            <a:r>
              <a:rPr lang="en-US" sz="2800" i="1" dirty="0">
                <a:latin typeface="Georgia" panose="02040502050405020303" pitchFamily="18" charset="0"/>
              </a:rPr>
              <a:t>are confident, yes, well pleased rather to be absent from the body and to be present with the Lord. </a:t>
            </a:r>
            <a:r>
              <a:rPr lang="en-US" sz="2800" b="1" baseline="30000" dirty="0" smtClean="0">
                <a:effectLst>
                  <a:outerShdw blurRad="38100" dist="38100" dir="2700000" algn="tl">
                    <a:srgbClr val="000000">
                      <a:alpha val="43137"/>
                    </a:srgbClr>
                  </a:outerShdw>
                </a:effectLst>
                <a:latin typeface="Georgia" panose="02040502050405020303" pitchFamily="18" charset="0"/>
              </a:rPr>
              <a:t>9</a:t>
            </a:r>
            <a:r>
              <a:rPr lang="en-US" sz="2800" i="1" dirty="0" smtClean="0">
                <a:latin typeface="Georgia" panose="02040502050405020303" pitchFamily="18" charset="0"/>
              </a:rPr>
              <a:t>Therefore </a:t>
            </a:r>
            <a:r>
              <a:rPr lang="en-US" sz="2800" i="1" dirty="0">
                <a:latin typeface="Georgia" panose="02040502050405020303" pitchFamily="18" charset="0"/>
              </a:rPr>
              <a:t>we make it our aim, whether present or absent, to be well pleasing to Him</a:t>
            </a:r>
            <a:r>
              <a:rPr lang="en-US" sz="2800" i="1" dirty="0" smtClean="0">
                <a:latin typeface="Georgia" panose="02040502050405020303" pitchFamily="18" charset="0"/>
              </a:rPr>
              <a:t>. </a:t>
            </a:r>
            <a:r>
              <a:rPr lang="en-US" sz="2800" i="1" dirty="0">
                <a:latin typeface="Georgia" panose="02040502050405020303" pitchFamily="18" charset="0"/>
              </a:rPr>
              <a:t> </a:t>
            </a:r>
            <a:r>
              <a:rPr lang="en-US" sz="2800" b="1" baseline="30000" dirty="0" smtClean="0">
                <a:effectLst>
                  <a:outerShdw blurRad="38100" dist="38100" dir="2700000" algn="tl">
                    <a:srgbClr val="000000">
                      <a:alpha val="43137"/>
                    </a:srgbClr>
                  </a:outerShdw>
                </a:effectLst>
                <a:latin typeface="Georgia" panose="02040502050405020303" pitchFamily="18" charset="0"/>
              </a:rPr>
              <a:t>10</a:t>
            </a:r>
            <a:r>
              <a:rPr lang="en-US" sz="2800" i="1" dirty="0" smtClean="0">
                <a:latin typeface="Georgia" panose="02040502050405020303" pitchFamily="18" charset="0"/>
              </a:rPr>
              <a:t>For </a:t>
            </a:r>
            <a:r>
              <a:rPr lang="en-US" sz="2800" i="1" dirty="0">
                <a:latin typeface="Georgia" panose="02040502050405020303" pitchFamily="18" charset="0"/>
              </a:rPr>
              <a:t>we must all appear before the judgment seat of Christ, that each one may receive the things done in the body, according to what he has done, whether good or bad. </a:t>
            </a:r>
          </a:p>
        </p:txBody>
      </p:sp>
      <p:sp>
        <p:nvSpPr>
          <p:cNvPr id="6" name="Title 1"/>
          <p:cNvSpPr>
            <a:spLocks noGrp="1"/>
          </p:cNvSpPr>
          <p:nvPr>
            <p:ph type="title"/>
          </p:nvPr>
        </p:nvSpPr>
        <p:spPr>
          <a:xfrm>
            <a:off x="313765" y="152400"/>
            <a:ext cx="850392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5:6-10</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010400" y="2286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16162214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5:6-10</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49624" y="1219200"/>
            <a:ext cx="8565776" cy="5201424"/>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Paul, along with most other first-century Christians, rightly expected that Jesus could have returned in his own lifetime. </a:t>
            </a:r>
            <a:r>
              <a:rPr lang="en-US" sz="2400" b="1" dirty="0" smtClean="0">
                <a:latin typeface="Cambria" panose="02040503050406030204" pitchFamily="18" charset="0"/>
                <a:ea typeface="Cambria" panose="02040503050406030204" pitchFamily="18" charset="0"/>
              </a:rPr>
              <a:t> Nobody </a:t>
            </a:r>
            <a:r>
              <a:rPr lang="en-US" sz="2400" b="1" dirty="0" smtClean="0">
                <a:latin typeface="Cambria" panose="02040503050406030204" pitchFamily="18" charset="0"/>
                <a:ea typeface="Cambria" panose="02040503050406030204" pitchFamily="18" charset="0"/>
              </a:rPr>
              <a:t>knows when the Lord will come back. </a:t>
            </a:r>
            <a:r>
              <a:rPr lang="en-US" sz="2400" b="1" dirty="0" smtClean="0">
                <a:latin typeface="Cambria" panose="02040503050406030204" pitchFamily="18" charset="0"/>
                <a:ea typeface="Cambria" panose="02040503050406030204" pitchFamily="18" charset="0"/>
              </a:rPr>
              <a:t> His </a:t>
            </a:r>
            <a:r>
              <a:rPr lang="en-US" sz="2400" b="1" dirty="0" smtClean="0">
                <a:latin typeface="Cambria" panose="02040503050406030204" pitchFamily="18" charset="0"/>
                <a:ea typeface="Cambria" panose="02040503050406030204" pitchFamily="18" charset="0"/>
              </a:rPr>
              <a:t>coming could literally be at any moment – </a:t>
            </a:r>
            <a:r>
              <a:rPr lang="en-US" sz="2400" b="1" i="1" dirty="0" smtClean="0">
                <a:latin typeface="Cambria" panose="02040503050406030204" pitchFamily="18" charset="0"/>
                <a:ea typeface="Cambria" panose="02040503050406030204" pitchFamily="18" charset="0"/>
              </a:rPr>
              <a:t>even today</a:t>
            </a:r>
            <a:r>
              <a:rPr lang="en-US" sz="2400" b="1" dirty="0" smtClean="0">
                <a:latin typeface="Cambria" panose="02040503050406030204" pitchFamily="18" charset="0"/>
                <a:ea typeface="Cambria" panose="02040503050406030204" pitchFamily="18" charset="0"/>
              </a:rPr>
              <a:t>. </a:t>
            </a:r>
          </a:p>
          <a:p>
            <a:pPr indent="457200">
              <a:spcAft>
                <a:spcPts val="1200"/>
              </a:spcAft>
            </a:pPr>
            <a:r>
              <a:rPr lang="en-US" sz="2400" b="1" dirty="0" smtClean="0">
                <a:latin typeface="Cambria" panose="02040503050406030204" pitchFamily="18" charset="0"/>
                <a:ea typeface="Cambria" panose="02040503050406030204" pitchFamily="18" charset="0"/>
              </a:rPr>
              <a:t>This belief in the imminent return of Christ was just as true in the first century as it is in the twenty-first. </a:t>
            </a:r>
            <a:r>
              <a:rPr lang="en-US" sz="2400" b="1" dirty="0" smtClean="0">
                <a:latin typeface="Cambria" panose="02040503050406030204" pitchFamily="18" charset="0"/>
                <a:ea typeface="Cambria" panose="02040503050406030204" pitchFamily="18" charset="0"/>
              </a:rPr>
              <a:t> Christ </a:t>
            </a:r>
            <a:r>
              <a:rPr lang="en-US" sz="2400" b="1" dirty="0" smtClean="0">
                <a:latin typeface="Cambria" panose="02040503050406030204" pitchFamily="18" charset="0"/>
                <a:ea typeface="Cambria" panose="02040503050406030204" pitchFamily="18" charset="0"/>
              </a:rPr>
              <a:t>remains poised to step out of heaven as Judge and King as soon as the Father says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Now!</a:t>
            </a:r>
            <a:r>
              <a:rPr lang="en-US" sz="2400" b="1" i="1" dirty="0" smtClean="0">
                <a:latin typeface="Cambria" panose="02040503050406030204" pitchFamily="18" charset="0"/>
                <a:ea typeface="Cambria" panose="02040503050406030204" pitchFamily="18" charset="0"/>
              </a:rPr>
              <a:t>”</a:t>
            </a:r>
          </a:p>
          <a:p>
            <a:pPr indent="457200">
              <a:spcAft>
                <a:spcPts val="1200"/>
              </a:spcAft>
            </a:pPr>
            <a:r>
              <a:rPr lang="en-US" sz="2400" b="1" dirty="0" smtClean="0">
                <a:latin typeface="Cambria" panose="02040503050406030204" pitchFamily="18" charset="0"/>
                <a:ea typeface="Cambria" panose="02040503050406030204" pitchFamily="18" charset="0"/>
              </a:rPr>
              <a:t>Because of this expectation, Paul speaks in terms of anticipation – that his present earthly body would be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swallowed up by life</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5:4</a:t>
            </a:r>
            <a:r>
              <a:rPr lang="en-US" sz="2400" b="1" dirty="0" smtClean="0">
                <a:latin typeface="Cambria" panose="02040503050406030204" pitchFamily="18" charset="0"/>
                <a:ea typeface="Cambria" panose="02040503050406030204" pitchFamily="18" charset="0"/>
              </a:rPr>
              <a:t>), as if he would be among those alive at the coming of the Lord and would experience, not death and resurrection, but transformation and rapture.</a:t>
            </a:r>
          </a:p>
        </p:txBody>
      </p:sp>
    </p:spTree>
    <p:extLst>
      <p:ext uri="{BB962C8B-B14F-4D97-AF65-F5344CB8AC3E}">
        <p14:creationId xmlns:p14="http://schemas.microsoft.com/office/powerpoint/2010/main" xmlns="" val="243445194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354106" y="52893"/>
            <a:ext cx="85344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Introduction</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086600" y="323850"/>
            <a:ext cx="1528482" cy="774700"/>
          </a:xfrm>
          <a:prstGeom prst="rect">
            <a:avLst/>
          </a:prstGeom>
          <a:noFill/>
          <a:ln w="9525">
            <a:noFill/>
            <a:miter lim="800000"/>
            <a:headEnd/>
            <a:tailEnd/>
          </a:ln>
          <a:effectLst>
            <a:outerShdw dist="38100" dir="2700000" rotWithShape="0">
              <a:srgbClr val="808080">
                <a:alpha val="42998"/>
              </a:srgbClr>
            </a:outerShdw>
          </a:effectLst>
        </p:spPr>
      </p:pic>
      <p:sp>
        <p:nvSpPr>
          <p:cNvPr id="7" name="TextBox 6"/>
          <p:cNvSpPr txBox="1"/>
          <p:nvPr/>
        </p:nvSpPr>
        <p:spPr>
          <a:xfrm>
            <a:off x="226359" y="838200"/>
            <a:ext cx="8789894" cy="5832366"/>
          </a:xfrm>
          <a:prstGeom prst="rect">
            <a:avLst/>
          </a:prstGeom>
          <a:solidFill>
            <a:srgbClr val="FCF2D4"/>
          </a:solidFill>
          <a:effectLst/>
        </p:spPr>
        <p:txBody>
          <a:bodyPr wrap="square" rtlCol="0">
            <a:spAutoFit/>
          </a:bodyPr>
          <a:lstStyle/>
          <a:p>
            <a:pPr indent="457200">
              <a:tabLst>
                <a:tab pos="457200" algn="l"/>
              </a:tabLst>
            </a:pPr>
            <a:r>
              <a:rPr lang="en-US" sz="2350" b="1" dirty="0" smtClean="0">
                <a:latin typeface="Cambria" panose="02040503050406030204" pitchFamily="18" charset="0"/>
                <a:ea typeface="Cambria" panose="02040503050406030204" pitchFamily="18" charset="0"/>
              </a:rPr>
              <a:t>As we continue our study in Second</a:t>
            </a:r>
            <a:r>
              <a:rPr lang="en-US" sz="2350" b="1" dirty="0" smtClean="0">
                <a:solidFill>
                  <a:srgbClr val="C00000"/>
                </a:solidFill>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Corinthians, remember that the themes of this letter revolves around both the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theological</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concepts</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and the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practical</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aspects</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of Christian living.</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350" b="1" dirty="0" smtClean="0">
                <a:latin typeface="Cambria" panose="02040503050406030204" pitchFamily="18" charset="0"/>
                <a:ea typeface="Cambria" panose="02040503050406030204" pitchFamily="18" charset="0"/>
              </a:rPr>
              <a:t>The primary issue at Corinth was the recognition of authentic ministry and submission to apostolic authority. Paul’s corrective was to provide guidance and encouragement    as the church navigates the challenges that continue to influence their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unity</a:t>
            </a:r>
            <a:r>
              <a:rPr lang="en-US" sz="2350" b="1" dirty="0" smtClean="0">
                <a:latin typeface="Cambria" panose="02040503050406030204" pitchFamily="18" charset="0"/>
                <a:ea typeface="Cambria" panose="02040503050406030204" pitchFamily="18" charset="0"/>
              </a:rPr>
              <a:t>,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discipline</a:t>
            </a:r>
            <a:r>
              <a:rPr lang="en-US" sz="2350" b="1" dirty="0" smtClean="0">
                <a:latin typeface="Cambria" panose="02040503050406030204" pitchFamily="18" charset="0"/>
                <a:ea typeface="Cambria" panose="02040503050406030204" pitchFamily="18" charset="0"/>
              </a:rPr>
              <a:t>, </a:t>
            </a:r>
            <a:r>
              <a:rPr lang="en-US" sz="2350" b="1" i="1" dirty="0" smtClean="0">
                <a:latin typeface="Cambria" panose="02040503050406030204" pitchFamily="18" charset="0"/>
                <a:ea typeface="Cambria" panose="02040503050406030204" pitchFamily="18" charset="0"/>
              </a:rPr>
              <a:t>and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spiritual growth</a:t>
            </a:r>
            <a:r>
              <a:rPr lang="en-US" sz="2350" b="1" dirty="0" smtClean="0">
                <a:latin typeface="Cambria" panose="02040503050406030204" pitchFamily="18" charset="0"/>
                <a:ea typeface="Cambria" panose="02040503050406030204" pitchFamily="18" charset="0"/>
              </a:rPr>
              <a:t>.</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a:tabLst>
                <a:tab pos="457200" algn="l"/>
              </a:tabLst>
            </a:pPr>
            <a:r>
              <a:rPr lang="en-US" sz="2400" dirty="0" smtClean="0"/>
              <a:t>	</a:t>
            </a:r>
            <a:r>
              <a:rPr lang="en-US" sz="2350" b="1" dirty="0">
                <a:latin typeface="Cambria" panose="02040503050406030204" pitchFamily="18" charset="0"/>
                <a:ea typeface="Cambria" panose="02040503050406030204" pitchFamily="18" charset="0"/>
              </a:rPr>
              <a:t>In our study, Paul addresses the existential and theological concerns of the Corinthians about life, death, faith, and accountability. Reminds them of the hope they have in Christ despite the challenges </a:t>
            </a:r>
            <a:r>
              <a:rPr lang="en-US" sz="2350" b="1" dirty="0" smtClean="0">
                <a:latin typeface="Cambria" panose="02040503050406030204" pitchFamily="18" charset="0"/>
                <a:ea typeface="Cambria" panose="02040503050406030204" pitchFamily="18" charset="0"/>
              </a:rPr>
              <a:t>of </a:t>
            </a:r>
            <a:r>
              <a:rPr lang="en-US" sz="2350" b="1" dirty="0">
                <a:latin typeface="Cambria" panose="02040503050406030204" pitchFamily="18" charset="0"/>
                <a:ea typeface="Cambria" panose="02040503050406030204" pitchFamily="18" charset="0"/>
              </a:rPr>
              <a:t>life.  He calls them to be confidence </a:t>
            </a:r>
            <a:r>
              <a:rPr lang="en-US" sz="2350" b="1" dirty="0" smtClean="0">
                <a:latin typeface="Cambria" panose="02040503050406030204" pitchFamily="18" charset="0"/>
                <a:ea typeface="Cambria" panose="02040503050406030204" pitchFamily="18" charset="0"/>
              </a:rPr>
              <a:t> in </a:t>
            </a:r>
            <a:r>
              <a:rPr lang="en-US" sz="2350" b="1" dirty="0">
                <a:latin typeface="Cambria" panose="02040503050406030204" pitchFamily="18" charset="0"/>
                <a:ea typeface="Cambria" panose="02040503050406030204" pitchFamily="18" charset="0"/>
              </a:rPr>
              <a:t>God's promises, to prioritize pleasing God, and to expect fulfillment of their hope in the resurrection and eternal life.</a:t>
            </a:r>
          </a:p>
        </p:txBody>
      </p:sp>
    </p:spTree>
    <p:extLst>
      <p:ext uri="{BB962C8B-B14F-4D97-AF65-F5344CB8AC3E}">
        <p14:creationId xmlns:p14="http://schemas.microsoft.com/office/powerpoint/2010/main" xmlns="" val="12839272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10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wipe(left)">
                                      <p:cBhvr>
                                        <p:cTn id="17"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5:6-10</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206500"/>
            <a:ext cx="8601635" cy="5355312"/>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Paul knew that many Christians had already died since the founding of the church at Pentecost, and that it was possible that he and others would also die before the Lord returned. </a:t>
            </a:r>
          </a:p>
          <a:p>
            <a:pPr indent="457200">
              <a:spcAft>
                <a:spcPts val="1200"/>
              </a:spcAft>
            </a:pPr>
            <a:r>
              <a:rPr lang="en-US" sz="2400" b="1" dirty="0" smtClean="0">
                <a:latin typeface="Cambria" panose="02040503050406030204" pitchFamily="18" charset="0"/>
                <a:ea typeface="Cambria" panose="02040503050406030204" pitchFamily="18" charset="0"/>
              </a:rPr>
              <a:t>So, in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5:6-10</a:t>
            </a:r>
            <a:r>
              <a:rPr lang="en-US" sz="2400" b="1" dirty="0" smtClean="0">
                <a:latin typeface="Cambria" panose="02040503050406030204" pitchFamily="18" charset="0"/>
                <a:ea typeface="Cambria" panose="02040503050406030204" pitchFamily="18" charset="0"/>
              </a:rPr>
              <a:t>, Paul addresses </a:t>
            </a:r>
            <a:r>
              <a:rPr lang="en-US" sz="2400" b="1" i="1" u="sng" dirty="0" smtClean="0">
                <a:latin typeface="Cambria" panose="02040503050406030204" pitchFamily="18" charset="0"/>
                <a:ea typeface="Cambria" panose="02040503050406030204" pitchFamily="18" charset="0"/>
              </a:rPr>
              <a:t>two</a:t>
            </a:r>
            <a:r>
              <a:rPr lang="en-US" sz="2400" b="1" dirty="0" smtClean="0">
                <a:latin typeface="Cambria" panose="02040503050406030204" pitchFamily="18" charset="0"/>
                <a:ea typeface="Cambria" panose="02040503050406030204" pitchFamily="18" charset="0"/>
              </a:rPr>
              <a:t> </a:t>
            </a:r>
            <a:r>
              <a:rPr lang="en-US" sz="2400" b="1" i="1" u="sng" dirty="0" smtClean="0">
                <a:latin typeface="Cambria" panose="02040503050406030204" pitchFamily="18" charset="0"/>
                <a:ea typeface="Cambria" panose="02040503050406030204" pitchFamily="18" charset="0"/>
              </a:rPr>
              <a:t>questions</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What </a:t>
            </a:r>
            <a:r>
              <a:rPr lang="en-US" sz="2400" b="1" dirty="0" smtClean="0">
                <a:latin typeface="Cambria" panose="02040503050406030204" pitchFamily="18" charset="0"/>
                <a:ea typeface="Cambria" panose="02040503050406030204" pitchFamily="18" charset="0"/>
              </a:rPr>
              <a:t>should we do while present in this mortal body, awaiting our future redemption?</a:t>
            </a:r>
          </a:p>
          <a:p>
            <a:pPr indent="457200">
              <a:spcAft>
                <a:spcPts val="1200"/>
              </a:spcAft>
            </a:pPr>
            <a:r>
              <a:rPr lang="en-US" sz="2400" b="1" dirty="0" smtClean="0">
                <a:latin typeface="Cambria" panose="02040503050406030204" pitchFamily="18" charset="0"/>
                <a:ea typeface="Cambria" panose="02040503050406030204" pitchFamily="18" charset="0"/>
              </a:rPr>
              <a:t>And, what will happen to us if our earthly bodies die before Christ returns?</a:t>
            </a:r>
          </a:p>
          <a:p>
            <a:pPr indent="457200">
              <a:spcAft>
                <a:spcPts val="1200"/>
              </a:spcAft>
            </a:pP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a:t>
            </a:r>
            <a:r>
              <a:rPr lang="en-US" sz="2400" b="1" dirty="0" smtClean="0">
                <a:latin typeface="Cambria" panose="02040503050406030204" pitchFamily="18" charset="0"/>
                <a:ea typeface="Cambria" panose="02040503050406030204" pitchFamily="18" charset="0"/>
              </a:rPr>
              <a:t>) The first question is rather easy to answer. </a:t>
            </a:r>
            <a:r>
              <a:rPr lang="en-US" sz="2400" b="1" dirty="0" smtClean="0">
                <a:latin typeface="Cambria" panose="02040503050406030204" pitchFamily="18" charset="0"/>
                <a:ea typeface="Cambria" panose="02040503050406030204" pitchFamily="18" charset="0"/>
              </a:rPr>
              <a:t> While </a:t>
            </a:r>
            <a:r>
              <a:rPr lang="en-US" sz="2400" b="1" dirty="0" smtClean="0">
                <a:latin typeface="Cambria" panose="02040503050406030204" pitchFamily="18" charset="0"/>
                <a:ea typeface="Cambria" panose="02040503050406030204" pitchFamily="18" charset="0"/>
              </a:rPr>
              <a:t>we dwell on this earth, we are to be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of good courage</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5:6, 8</a:t>
            </a:r>
            <a:r>
              <a:rPr lang="en-US" sz="2400" b="1" dirty="0" smtClean="0">
                <a:latin typeface="Cambria" panose="02040503050406030204" pitchFamily="18" charset="0"/>
                <a:ea typeface="Cambria" panose="02040503050406030204" pitchFamily="18" charset="0"/>
              </a:rPr>
              <a:t>). We are to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walk by faith, not by sight</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5:7</a:t>
            </a:r>
            <a:r>
              <a:rPr lang="en-US" sz="2400" b="1" dirty="0" smtClean="0">
                <a:latin typeface="Cambria" panose="02040503050406030204" pitchFamily="18" charset="0"/>
                <a:ea typeface="Cambria" panose="02040503050406030204" pitchFamily="18" charset="0"/>
              </a:rPr>
              <a:t>), and live in light  of our future reward.</a:t>
            </a:r>
          </a:p>
        </p:txBody>
      </p:sp>
    </p:spTree>
    <p:extLst>
      <p:ext uri="{BB962C8B-B14F-4D97-AF65-F5344CB8AC3E}">
        <p14:creationId xmlns:p14="http://schemas.microsoft.com/office/powerpoint/2010/main" xmlns="" val="206568142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5:6-10</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066800"/>
            <a:ext cx="8601635" cy="5724644"/>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In other words, we are to make the most of the time left to us on earth, knowing that whatever we invest in the current ministry of reconciliation will reap eternal benefits when Christ returns.  </a:t>
            </a:r>
            <a:endParaRPr lang="en-US" sz="2400" b="1" dirty="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Therefore, our ambition in this life is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to be pleasing to Him</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in all we do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5</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sym typeface="Wingdings" panose="05000000000000000000" pitchFamily="2" charset="2"/>
              </a:rPr>
              <a:t>:9</a:t>
            </a:r>
            <a:r>
              <a:rPr lang="en-US" sz="2400" b="1" dirty="0" smtClean="0">
                <a:latin typeface="Cambria" panose="02040503050406030204" pitchFamily="18" charset="0"/>
                <a:ea typeface="Cambria" panose="02040503050406030204" pitchFamily="18" charset="0"/>
                <a:sym typeface="Wingdings" panose="05000000000000000000" pitchFamily="2" charset="2"/>
              </a:rPr>
              <a:t>).</a:t>
            </a:r>
            <a:endParaRPr lang="en-US" sz="2400" b="1" dirty="0" smtClean="0">
              <a:latin typeface="Cambria" panose="02040503050406030204" pitchFamily="18" charset="0"/>
              <a:ea typeface="Cambria" panose="02040503050406030204" pitchFamily="18" charset="0"/>
            </a:endParaRPr>
          </a:p>
          <a:p>
            <a:pPr indent="457200">
              <a:spcAft>
                <a:spcPts val="1200"/>
              </a:spcAft>
            </a:pP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a:t>
            </a:r>
            <a:r>
              <a:rPr lang="en-US" sz="2400" b="1" dirty="0" smtClean="0">
                <a:latin typeface="Cambria" panose="02040503050406030204" pitchFamily="18" charset="0"/>
                <a:ea typeface="Cambria" panose="02040503050406030204" pitchFamily="18" charset="0"/>
              </a:rPr>
              <a:t>) To answer the second </a:t>
            </a:r>
            <a:r>
              <a:rPr lang="en-US" sz="2400" b="1" dirty="0" smtClean="0">
                <a:latin typeface="Cambria" panose="02040503050406030204" pitchFamily="18" charset="0"/>
                <a:ea typeface="Cambria" panose="02040503050406030204" pitchFamily="18" charset="0"/>
              </a:rPr>
              <a:t>question, Paul </a:t>
            </a:r>
            <a:r>
              <a:rPr lang="en-US" sz="2400" b="1" dirty="0" smtClean="0">
                <a:latin typeface="Cambria" panose="02040503050406030204" pitchFamily="18" charset="0"/>
                <a:ea typeface="Cambria" panose="02040503050406030204" pitchFamily="18" charset="0"/>
              </a:rPr>
              <a:t>says that to </a:t>
            </a:r>
            <a:r>
              <a:rPr lang="en-US" sz="2400" b="1" dirty="0" smtClean="0">
                <a:latin typeface="Cambria" panose="02040503050406030204" pitchFamily="18" charset="0"/>
                <a:ea typeface="Cambria" panose="02040503050406030204" pitchFamily="18" charset="0"/>
              </a:rPr>
              <a:t>be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home in the body</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means to be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absent from the Lord</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5:6</a:t>
            </a:r>
            <a:r>
              <a:rPr lang="en-US" sz="2400" b="1" dirty="0" smtClean="0">
                <a:latin typeface="Cambria" panose="02040503050406030204" pitchFamily="18" charset="0"/>
                <a:ea typeface="Cambria" panose="02040503050406030204" pitchFamily="18" charset="0"/>
              </a:rPr>
              <a:t>). Likewise, to be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absent from the body</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means to </a:t>
            </a:r>
            <a:r>
              <a:rPr lang="en-US" sz="2400" b="1" dirty="0" smtClean="0">
                <a:latin typeface="Cambria" panose="02040503050406030204" pitchFamily="18" charset="0"/>
                <a:ea typeface="Cambria" panose="02040503050406030204" pitchFamily="18" charset="0"/>
              </a:rPr>
              <a:t>be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home with the Lord</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5:8</a:t>
            </a:r>
            <a:r>
              <a:rPr lang="en-US" sz="2400" b="1" dirty="0" smtClean="0">
                <a:latin typeface="Cambria" panose="02040503050406030204" pitchFamily="18" charset="0"/>
                <a:ea typeface="Cambria" panose="02040503050406030204" pitchFamily="18" charset="0"/>
              </a:rPr>
              <a:t>).</a:t>
            </a:r>
          </a:p>
          <a:p>
            <a:pPr indent="457200">
              <a:spcAft>
                <a:spcPts val="1200"/>
              </a:spcAft>
            </a:pPr>
            <a:r>
              <a:rPr lang="en-US" sz="2400" b="1" dirty="0" smtClean="0">
                <a:latin typeface="Cambria" panose="02040503050406030204" pitchFamily="18" charset="0"/>
                <a:ea typeface="Cambria" panose="02040503050406030204" pitchFamily="18" charset="0"/>
              </a:rPr>
              <a:t>Paul expresses that same idea saying,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But I am hard-pressed from both directions, having a desire to depart and be with Christ, for that is very much better; yet to remain on in the flesh is more necessary for your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sake</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Phil</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1:23-24</a:t>
            </a:r>
            <a:r>
              <a:rPr lang="en-US" sz="2400" b="1" dirty="0" smtClean="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xmlns="" val="300494630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5:6-10</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143000"/>
            <a:ext cx="8677835" cy="5724644"/>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Yes, to be absent from this mortal body is to be present with the Lord, just as Jesus promised the thief on the cross,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Truly I say to you, today you shall be with Me in Paradise</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Luke 23:43</a:t>
            </a:r>
            <a:r>
              <a:rPr lang="en-US" sz="2400" b="1" dirty="0" smtClean="0">
                <a:latin typeface="Cambria" panose="02040503050406030204" pitchFamily="18" charset="0"/>
                <a:ea typeface="Cambria" panose="02040503050406030204" pitchFamily="18" charset="0"/>
              </a:rPr>
              <a:t>).</a:t>
            </a:r>
            <a:endParaRPr lang="en-US" sz="2400" b="1" dirty="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There is no hint of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soul sleep,</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 an unconscious hiatus before the resurrection in which we rest until Christ returns. Nor does a purgatorial cleansing in some intermediate state fit this passage.  </a:t>
            </a:r>
          </a:p>
          <a:p>
            <a:pPr indent="457200">
              <a:spcAft>
                <a:spcPts val="1200"/>
              </a:spcAft>
            </a:pPr>
            <a:r>
              <a:rPr lang="en-US" sz="2400" b="1" dirty="0" smtClean="0">
                <a:latin typeface="Cambria" panose="02040503050406030204" pitchFamily="18" charset="0"/>
                <a:ea typeface="Cambria" panose="02040503050406030204" pitchFamily="18" charset="0"/>
              </a:rPr>
              <a:t>To depart this earthly life through physical death – to be absent from the body – means to be present with the Lord.  </a:t>
            </a:r>
          </a:p>
          <a:p>
            <a:pPr indent="457200">
              <a:spcAft>
                <a:spcPts val="1200"/>
              </a:spcAft>
            </a:pPr>
            <a:r>
              <a:rPr lang="en-US" sz="2400" b="1" dirty="0" smtClean="0">
                <a:latin typeface="Cambria" panose="02040503050406030204" pitchFamily="18" charset="0"/>
                <a:ea typeface="Cambria" panose="02040503050406030204" pitchFamily="18" charset="0"/>
              </a:rPr>
              <a:t>Paul is not </a:t>
            </a:r>
            <a:r>
              <a:rPr lang="en-US" sz="2400" b="1" dirty="0" smtClean="0">
                <a:latin typeface="Cambria" panose="02040503050406030204" pitchFamily="18" charset="0"/>
                <a:ea typeface="Cambria" panose="02040503050406030204" pitchFamily="18" charset="0"/>
              </a:rPr>
              <a:t>suggesting </a:t>
            </a:r>
            <a:r>
              <a:rPr lang="en-US" sz="2400" b="1" dirty="0" smtClean="0">
                <a:latin typeface="Cambria" panose="02040503050406030204" pitchFamily="18" charset="0"/>
                <a:ea typeface="Cambria" panose="02040503050406030204" pitchFamily="18" charset="0"/>
              </a:rPr>
              <a:t>that this is the final experience of our resurrection. Those who die before Christ returns will be with Him, awaiting the time of His return to resurrect their bodies and rapture the church. </a:t>
            </a:r>
          </a:p>
        </p:txBody>
      </p:sp>
    </p:spTree>
    <p:extLst>
      <p:ext uri="{BB962C8B-B14F-4D97-AF65-F5344CB8AC3E}">
        <p14:creationId xmlns:p14="http://schemas.microsoft.com/office/powerpoint/2010/main" xmlns="" val="199544725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5:6-10</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066799"/>
            <a:ext cx="8686800" cy="5724644"/>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The </a:t>
            </a:r>
            <a:r>
              <a:rPr lang="en-US" sz="2400" b="1" dirty="0" smtClean="0">
                <a:latin typeface="Cambria" panose="02040503050406030204" pitchFamily="18" charset="0"/>
                <a:ea typeface="Cambria" panose="02040503050406030204" pitchFamily="18" charset="0"/>
              </a:rPr>
              <a:t>time </a:t>
            </a:r>
            <a:r>
              <a:rPr lang="en-US" sz="2400" b="1" dirty="0" smtClean="0">
                <a:latin typeface="Cambria" panose="02040503050406030204" pitchFamily="18" charset="0"/>
                <a:ea typeface="Cambria" panose="02040503050406030204" pitchFamily="18" charset="0"/>
              </a:rPr>
              <a:t>when all of us will be rewarded for our faithful service in the glories of His kingdom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Matt. 19:28-29</a:t>
            </a:r>
            <a:r>
              <a:rPr lang="en-US" sz="2400" b="1" dirty="0" smtClean="0">
                <a:latin typeface="Cambria" panose="02040503050406030204" pitchFamily="18" charset="0"/>
                <a:ea typeface="Cambria" panose="02040503050406030204" pitchFamily="18" charset="0"/>
              </a:rPr>
              <a:t>).</a:t>
            </a:r>
            <a:endParaRPr lang="en-US" sz="2400" b="1" dirty="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In fact, it may be that when Paul says God will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bring with Him those who have fallen asleep in Jesus</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1Thes</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4:14</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Paul </a:t>
            </a:r>
            <a:r>
              <a:rPr lang="en-US" sz="2400" b="1" dirty="0" smtClean="0">
                <a:latin typeface="Cambria" panose="02040503050406030204" pitchFamily="18" charset="0"/>
                <a:ea typeface="Cambria" panose="02040503050406030204" pitchFamily="18" charset="0"/>
              </a:rPr>
              <a:t>is referring to Christ descending from heaven with the disembodies souls of the saints that had died prior to His second coming. </a:t>
            </a:r>
          </a:p>
          <a:p>
            <a:pPr indent="457200">
              <a:spcAft>
                <a:spcPts val="1200"/>
              </a:spcAft>
            </a:pPr>
            <a:r>
              <a:rPr lang="en-US" sz="2400" b="1" dirty="0" smtClean="0">
                <a:latin typeface="Cambria" panose="02040503050406030204" pitchFamily="18" charset="0"/>
                <a:ea typeface="Cambria" panose="02040503050406030204" pitchFamily="18" charset="0"/>
              </a:rPr>
              <a:t>These souls would be reunited with their resurrected, glorified bodies and caught up with the transformed living saints to meet the Lord in the air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1Thes</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4:16-17</a:t>
            </a:r>
            <a:r>
              <a:rPr lang="en-US" sz="2400" b="1" dirty="0" smtClean="0">
                <a:latin typeface="Cambria" panose="02040503050406030204" pitchFamily="18" charset="0"/>
                <a:ea typeface="Cambria" panose="02040503050406030204" pitchFamily="18" charset="0"/>
              </a:rPr>
              <a:t>).</a:t>
            </a:r>
          </a:p>
          <a:p>
            <a:pPr indent="457200">
              <a:spcAft>
                <a:spcPts val="1200"/>
              </a:spcAft>
            </a:pPr>
            <a:r>
              <a:rPr lang="en-US" sz="2400" b="1" dirty="0" smtClean="0">
                <a:latin typeface="Cambria" panose="02040503050406030204" pitchFamily="18" charset="0"/>
                <a:ea typeface="Cambria" panose="02040503050406030204" pitchFamily="18" charset="0"/>
              </a:rPr>
              <a:t>Now, in Paul’s description of what happens to believers when they die, he describes what will occur immediately after our resurrection and rapture: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for we must all appear before the judgment seat of Christ</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5:10</a:t>
            </a:r>
            <a:r>
              <a:rPr lang="en-US" sz="2400" b="1" dirty="0" smtClean="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xmlns="" val="380476584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5:6-10</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066799"/>
            <a:ext cx="8686800" cy="5355312"/>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The Corinthian believers well understood the concept of a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judgment seat</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p>
          <a:p>
            <a:pPr indent="457200">
              <a:spcAft>
                <a:spcPts val="1200"/>
              </a:spcAft>
            </a:pPr>
            <a:r>
              <a:rPr lang="en-US" sz="2400" b="1" dirty="0" smtClean="0">
                <a:latin typeface="Cambria" panose="02040503050406030204" pitchFamily="18" charset="0"/>
                <a:ea typeface="Cambria" panose="02040503050406030204" pitchFamily="18" charset="0"/>
              </a:rPr>
              <a:t>Years earlier, Paul himself had stood before the judgment seat of the Roman governor </a:t>
            </a:r>
            <a:r>
              <a:rPr lang="en-US" sz="2400" b="1" dirty="0" err="1" smtClean="0">
                <a:latin typeface="Cambria" panose="02040503050406030204" pitchFamily="18" charset="0"/>
                <a:ea typeface="Cambria" panose="02040503050406030204" pitchFamily="18" charset="0"/>
              </a:rPr>
              <a:t>Gallio</a:t>
            </a:r>
            <a:r>
              <a:rPr lang="en-US" sz="2400" b="1" dirty="0" smtClean="0">
                <a:latin typeface="Cambria" panose="02040503050406030204" pitchFamily="18" charset="0"/>
                <a:ea typeface="Cambria" panose="02040503050406030204" pitchFamily="18" charset="0"/>
              </a:rPr>
              <a:t> in Corinth, when hostile Jews accused him of violating their religious laws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Acts 18:12-17</a:t>
            </a:r>
            <a:r>
              <a:rPr lang="en-US" sz="2400" b="1" dirty="0" smtClean="0">
                <a:latin typeface="Cambria" panose="02040503050406030204" pitchFamily="18" charset="0"/>
                <a:ea typeface="Cambria" panose="02040503050406030204" pitchFamily="18" charset="0"/>
              </a:rPr>
              <a:t>).  </a:t>
            </a:r>
          </a:p>
          <a:p>
            <a:pPr indent="457200">
              <a:spcAft>
                <a:spcPts val="1200"/>
              </a:spcAft>
            </a:pPr>
            <a:r>
              <a:rPr lang="en-US" sz="2400" b="1" dirty="0" smtClean="0">
                <a:latin typeface="Cambria" panose="02040503050406030204" pitchFamily="18" charset="0"/>
                <a:ea typeface="Cambria" panose="02040503050406030204" pitchFamily="18" charset="0"/>
              </a:rPr>
              <a:t>The judgment seat of Christ, however, will be different. Christ will not judge believers to determine innocence or guilt</a:t>
            </a:r>
            <a:r>
              <a:rPr lang="en-US" sz="2400" b="1" dirty="0" smtClean="0">
                <a:latin typeface="Cambria" panose="02040503050406030204" pitchFamily="18" charset="0"/>
                <a:ea typeface="Cambria" panose="02040503050406030204" pitchFamily="18" charset="0"/>
              </a:rPr>
              <a:t>.  </a:t>
            </a:r>
          </a:p>
          <a:p>
            <a:pPr indent="457200">
              <a:spcAft>
                <a:spcPts val="1200"/>
              </a:spcAft>
            </a:pPr>
            <a:r>
              <a:rPr lang="en-US" sz="2400" b="1" dirty="0" smtClean="0">
                <a:latin typeface="Cambria" panose="02040503050406030204" pitchFamily="18" charset="0"/>
                <a:ea typeface="Cambria" panose="02040503050406030204" pitchFamily="18" charset="0"/>
              </a:rPr>
              <a:t>The </a:t>
            </a:r>
            <a:r>
              <a:rPr lang="en-US" sz="2400" b="1" dirty="0" smtClean="0">
                <a:latin typeface="Cambria" panose="02040503050406030204" pitchFamily="18" charset="0"/>
                <a:ea typeface="Cambria" panose="02040503050406030204" pitchFamily="18" charset="0"/>
              </a:rPr>
              <a:t>judgment of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not guilty</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was already rendered when God declared us righteous at our conversion because of the saving death of Christ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5:21</a:t>
            </a:r>
            <a:r>
              <a:rPr lang="en-US" sz="2400" b="1" dirty="0" smtClean="0">
                <a:latin typeface="Cambria" panose="02040503050406030204" pitchFamily="18" charset="0"/>
                <a:ea typeface="Cambria" panose="02040503050406030204" pitchFamily="18" charset="0"/>
              </a:rPr>
              <a:t>), </a:t>
            </a:r>
            <a:r>
              <a:rPr lang="en-US" sz="2400" b="1" dirty="0" smtClean="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and because </a:t>
            </a:r>
            <a:r>
              <a:rPr lang="en-US" sz="2400" b="1" dirty="0" smtClean="0">
                <a:latin typeface="Cambria" panose="02040503050406030204" pitchFamily="18" charset="0"/>
                <a:ea typeface="Cambria" panose="02040503050406030204" pitchFamily="18" charset="0"/>
              </a:rPr>
              <a:t>of the finished work of </a:t>
            </a:r>
            <a:r>
              <a:rPr lang="en-US" sz="2400" b="1" dirty="0" smtClean="0">
                <a:latin typeface="Cambria" panose="02040503050406030204" pitchFamily="18" charset="0"/>
                <a:ea typeface="Cambria" panose="02040503050406030204" pitchFamily="18" charset="0"/>
              </a:rPr>
              <a:t>Christ </a:t>
            </a:r>
            <a:r>
              <a:rPr lang="en-US" sz="2400" b="1" dirty="0" smtClean="0">
                <a:latin typeface="Cambria" panose="02040503050406030204" pitchFamily="18" charset="0"/>
                <a:ea typeface="Cambria" panose="02040503050406030204" pitchFamily="18" charset="0"/>
              </a:rPr>
              <a:t>received as our own by faith in Him.</a:t>
            </a:r>
          </a:p>
        </p:txBody>
      </p:sp>
    </p:spTree>
    <p:extLst>
      <p:ext uri="{BB962C8B-B14F-4D97-AF65-F5344CB8AC3E}">
        <p14:creationId xmlns:p14="http://schemas.microsoft.com/office/powerpoint/2010/main" xmlns="" val="4656980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5:6-10</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066799"/>
            <a:ext cx="8601635" cy="5355312"/>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Our resurrection is guaranteed and our place in the kingdom of heaven is permanently assured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1:22; 5:5; Eph. 1:13-14</a:t>
            </a:r>
            <a:r>
              <a:rPr lang="en-US" sz="2400" b="1" dirty="0" smtClean="0">
                <a:latin typeface="Cambria" panose="02040503050406030204" pitchFamily="18" charset="0"/>
                <a:ea typeface="Cambria" panose="02040503050406030204" pitchFamily="18" charset="0"/>
              </a:rPr>
              <a:t>). </a:t>
            </a:r>
          </a:p>
          <a:p>
            <a:pPr indent="457200">
              <a:spcAft>
                <a:spcPts val="1200"/>
              </a:spcAft>
            </a:pPr>
            <a:r>
              <a:rPr lang="en-US" sz="2400" b="1" dirty="0" smtClean="0">
                <a:latin typeface="Cambria" panose="02040503050406030204" pitchFamily="18" charset="0"/>
                <a:ea typeface="Cambria" panose="02040503050406030204" pitchFamily="18" charset="0"/>
              </a:rPr>
              <a:t>At the judgment seat of Christ, our future reward in the kingdom of God will be determined by the quality of our deeds and the motives behind them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1Cor</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3:10-15</a:t>
            </a:r>
            <a:r>
              <a:rPr lang="en-US" sz="2400" b="1" dirty="0" smtClean="0">
                <a:latin typeface="Cambria" panose="02040503050406030204" pitchFamily="18" charset="0"/>
                <a:ea typeface="Cambria" panose="02040503050406030204" pitchFamily="18" charset="0"/>
              </a:rPr>
              <a:t>).</a:t>
            </a:r>
          </a:p>
          <a:p>
            <a:pPr indent="457200">
              <a:spcAft>
                <a:spcPts val="1200"/>
              </a:spcAft>
            </a:pPr>
            <a:r>
              <a:rPr lang="en-US" sz="2400" b="1" dirty="0" smtClean="0">
                <a:latin typeface="Cambria" panose="02040503050406030204" pitchFamily="18" charset="0"/>
                <a:ea typeface="Cambria" panose="02040503050406030204" pitchFamily="18" charset="0"/>
              </a:rPr>
              <a:t>Paul does not describe the divine compensation for our faithful service in the present ministry of reconciliation. </a:t>
            </a:r>
            <a:r>
              <a:rPr lang="en-US" sz="2400" b="1" dirty="0" smtClean="0">
                <a:latin typeface="Cambria" panose="02040503050406030204" pitchFamily="18" charset="0"/>
                <a:ea typeface="Cambria" panose="02040503050406030204" pitchFamily="18" charset="0"/>
              </a:rPr>
              <a:t> He </a:t>
            </a:r>
            <a:r>
              <a:rPr lang="en-US" sz="2400" b="1" dirty="0" smtClean="0">
                <a:latin typeface="Cambria" panose="02040503050406030204" pitchFamily="18" charset="0"/>
                <a:ea typeface="Cambria" panose="02040503050406030204" pitchFamily="18" charset="0"/>
              </a:rPr>
              <a:t>states only that the reward will be in proportion to the deed itself,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whether good or bad</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5:10</a:t>
            </a:r>
            <a:r>
              <a:rPr lang="en-US" sz="2400" b="1" dirty="0" smtClean="0">
                <a:latin typeface="Cambria" panose="02040503050406030204" pitchFamily="18" charset="0"/>
                <a:ea typeface="Cambria" panose="02040503050406030204" pitchFamily="18" charset="0"/>
              </a:rPr>
              <a:t>). </a:t>
            </a:r>
          </a:p>
          <a:p>
            <a:pPr indent="457200">
              <a:spcAft>
                <a:spcPts val="1200"/>
              </a:spcAft>
            </a:pPr>
            <a:r>
              <a:rPr lang="en-US" sz="2400" b="1" dirty="0" smtClean="0">
                <a:latin typeface="Cambria" panose="02040503050406030204" pitchFamily="18" charset="0"/>
                <a:ea typeface="Cambria" panose="02040503050406030204" pitchFamily="18" charset="0"/>
              </a:rPr>
              <a:t>Some false teachers in Corinth may have been teaching a popular Greek philosophy that only the soul </a:t>
            </a:r>
            <a:r>
              <a:rPr lang="en-US" sz="2400" b="1" dirty="0" smtClean="0">
                <a:latin typeface="Cambria" panose="02040503050406030204" pitchFamily="18" charset="0"/>
                <a:ea typeface="Cambria" panose="02040503050406030204" pitchFamily="18" charset="0"/>
              </a:rPr>
              <a:t>mattered, </a:t>
            </a:r>
            <a:r>
              <a:rPr lang="en-US" sz="2400" b="1" dirty="0" smtClean="0">
                <a:latin typeface="Cambria" panose="02040503050406030204" pitchFamily="18" charset="0"/>
                <a:ea typeface="Cambria" panose="02040503050406030204" pitchFamily="18" charset="0"/>
              </a:rPr>
              <a:t>and that sins of the </a:t>
            </a:r>
            <a:r>
              <a:rPr lang="en-US" sz="2400" b="1" dirty="0" smtClean="0">
                <a:latin typeface="Cambria" panose="02040503050406030204" pitchFamily="18" charset="0"/>
                <a:ea typeface="Cambria" panose="02040503050406030204" pitchFamily="18" charset="0"/>
              </a:rPr>
              <a:t>body </a:t>
            </a:r>
            <a:r>
              <a:rPr lang="en-US" sz="2400" b="1" dirty="0" smtClean="0">
                <a:latin typeface="Cambria" panose="02040503050406030204" pitchFamily="18" charset="0"/>
                <a:ea typeface="Cambria" panose="02040503050406030204" pitchFamily="18" charset="0"/>
              </a:rPr>
              <a:t>were inconsequential. </a:t>
            </a:r>
          </a:p>
        </p:txBody>
      </p:sp>
    </p:spTree>
    <p:extLst>
      <p:ext uri="{BB962C8B-B14F-4D97-AF65-F5344CB8AC3E}">
        <p14:creationId xmlns:p14="http://schemas.microsoft.com/office/powerpoint/2010/main" xmlns="" val="392729647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5:6-10</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066799"/>
            <a:ext cx="8677836" cy="5570756"/>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Therefore, some reasoned, because we are saved by grace and because only our spirits matter, we can get away with any kind of carnal behavior in our bodies.  </a:t>
            </a:r>
          </a:p>
          <a:p>
            <a:pPr indent="457200">
              <a:spcAft>
                <a:spcPts val="1200"/>
              </a:spcAft>
            </a:pPr>
            <a:r>
              <a:rPr lang="en-US" sz="2400" b="1" dirty="0" smtClean="0">
                <a:latin typeface="Cambria" panose="02040503050406030204" pitchFamily="18" charset="0"/>
                <a:ea typeface="Cambria" panose="02040503050406030204" pitchFamily="18" charset="0"/>
              </a:rPr>
              <a:t>But Paul completely annihilates this reasoning. </a:t>
            </a:r>
            <a:r>
              <a:rPr lang="en-US" sz="2400" b="1" dirty="0" smtClean="0">
                <a:latin typeface="Cambria" panose="02040503050406030204" pitchFamily="18" charset="0"/>
                <a:ea typeface="Cambria" panose="02040503050406030204" pitchFamily="18" charset="0"/>
              </a:rPr>
              <a:t> In </a:t>
            </a:r>
            <a:r>
              <a:rPr lang="en-US" sz="2400" b="1" dirty="0" smtClean="0">
                <a:latin typeface="Cambria" panose="02040503050406030204" pitchFamily="18" charset="0"/>
                <a:ea typeface="Cambria" panose="02040503050406030204" pitchFamily="18" charset="0"/>
              </a:rPr>
              <a:t>the very bodies in which we served the Lord, we will also be rewarded before Christ’s throne. </a:t>
            </a:r>
            <a:r>
              <a:rPr lang="en-US" sz="2400" b="1" dirty="0" smtClean="0">
                <a:latin typeface="Cambria" panose="02040503050406030204" pitchFamily="18" charset="0"/>
                <a:ea typeface="Cambria" panose="02040503050406030204" pitchFamily="18" charset="0"/>
              </a:rPr>
              <a:t> And </a:t>
            </a:r>
            <a:r>
              <a:rPr lang="en-US" sz="2400" b="1" dirty="0" smtClean="0">
                <a:latin typeface="Cambria" panose="02040503050406030204" pitchFamily="18" charset="0"/>
                <a:ea typeface="Cambria" panose="02040503050406030204" pitchFamily="18" charset="0"/>
              </a:rPr>
              <a:t>in the same body in which we sinned, we will lose rewards. </a:t>
            </a:r>
          </a:p>
          <a:p>
            <a:pPr indent="457200">
              <a:spcAft>
                <a:spcPts val="1200"/>
              </a:spcAft>
            </a:pPr>
            <a:r>
              <a:rPr lang="en-US" sz="2400" b="1" dirty="0" smtClean="0">
                <a:latin typeface="Cambria" panose="02040503050406030204" pitchFamily="18" charset="0"/>
                <a:ea typeface="Cambria" panose="02040503050406030204" pitchFamily="18" charset="0"/>
              </a:rPr>
              <a:t>Paul Barnett sums up Paul’s message</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“The sure prospect of the judgment seat reminds the Corinthians – and all believers – that while we are righteous in Christ by faith alone, the faith that justifies is to be expressed by love and obedience and by pleasing the Lord. </a:t>
            </a:r>
            <a:r>
              <a:rPr lang="en-US" sz="2400" b="1" i="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Our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confidence</a:t>
            </a:r>
            <a:r>
              <a:rPr lang="en-US" sz="2400" b="1" i="1" dirty="0" smtClean="0">
                <a:latin typeface="Cambria" panose="02040503050406030204" pitchFamily="18" charset="0"/>
                <a:ea typeface="Cambria" panose="02040503050406030204" pitchFamily="18" charset="0"/>
              </a:rPr>
              <a:t>” that we will be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with the Lord</a:t>
            </a:r>
            <a:r>
              <a:rPr lang="en-US" sz="2400" b="1" i="1" dirty="0" smtClean="0">
                <a:latin typeface="Cambria" panose="02040503050406030204" pitchFamily="18" charset="0"/>
                <a:ea typeface="Cambria" panose="02040503050406030204" pitchFamily="18" charset="0"/>
              </a:rPr>
              <a:t>” is to be held in tension with the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fear of the Lord</a:t>
            </a:r>
            <a:r>
              <a:rPr lang="en-US" sz="2400" b="1" i="1" dirty="0" smtClean="0">
                <a:latin typeface="Cambria" panose="02040503050406030204" pitchFamily="18" charset="0"/>
                <a:ea typeface="Cambria" panose="02040503050406030204" pitchFamily="18" charset="0"/>
              </a:rPr>
              <a:t>” from which we serve Him.”</a:t>
            </a:r>
          </a:p>
        </p:txBody>
      </p:sp>
    </p:spTree>
    <p:extLst>
      <p:ext uri="{BB962C8B-B14F-4D97-AF65-F5344CB8AC3E}">
        <p14:creationId xmlns:p14="http://schemas.microsoft.com/office/powerpoint/2010/main" xmlns="" val="117321468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5:6-10</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066799"/>
            <a:ext cx="8458200" cy="3724096"/>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We must all appear before the judgment seat of Christ. There He will appraise our deeds and look deeper than our actions. </a:t>
            </a:r>
            <a:r>
              <a:rPr lang="en-US" sz="2400" b="1" dirty="0" smtClean="0">
                <a:latin typeface="Cambria" panose="02040503050406030204" pitchFamily="18" charset="0"/>
                <a:ea typeface="Cambria" panose="02040503050406030204" pitchFamily="18" charset="0"/>
              </a:rPr>
              <a:t> He </a:t>
            </a:r>
            <a:r>
              <a:rPr lang="en-US" sz="2400" b="1" dirty="0" smtClean="0">
                <a:latin typeface="Cambria" panose="02040503050406030204" pitchFamily="18" charset="0"/>
                <a:ea typeface="Cambria" panose="02040503050406030204" pitchFamily="18" charset="0"/>
              </a:rPr>
              <a:t>will see the motives behind them. </a:t>
            </a:r>
          </a:p>
          <a:p>
            <a:pPr indent="457200">
              <a:spcAft>
                <a:spcPts val="1200"/>
              </a:spcAft>
            </a:pPr>
            <a:r>
              <a:rPr lang="en-US" sz="2400" b="1" dirty="0" smtClean="0">
                <a:latin typeface="Cambria" panose="02040503050406030204" pitchFamily="18" charset="0"/>
                <a:ea typeface="Cambria" panose="02040503050406030204" pitchFamily="18" charset="0"/>
              </a:rPr>
              <a:t>He will look further than the quantity of our deeds to examine the quality. </a:t>
            </a:r>
            <a:r>
              <a:rPr lang="en-US" sz="2400" b="1" dirty="0" smtClean="0">
                <a:latin typeface="Cambria" panose="02040503050406030204" pitchFamily="18" charset="0"/>
                <a:ea typeface="Cambria" panose="02040503050406030204" pitchFamily="18" charset="0"/>
              </a:rPr>
              <a:t> And </a:t>
            </a:r>
            <a:r>
              <a:rPr lang="en-US" sz="2400" b="1" dirty="0" smtClean="0">
                <a:latin typeface="Cambria" panose="02040503050406030204" pitchFamily="18" charset="0"/>
                <a:ea typeface="Cambria" panose="02040503050406030204" pitchFamily="18" charset="0"/>
              </a:rPr>
              <a:t>on the basis of His perfect knowledge, He will grant rewards or withhold them. </a:t>
            </a:r>
          </a:p>
          <a:p>
            <a:pPr indent="457200">
              <a:spcAft>
                <a:spcPts val="1200"/>
              </a:spcAft>
            </a:pPr>
            <a:r>
              <a:rPr lang="en-US" sz="2400" b="1" dirty="0" smtClean="0">
                <a:latin typeface="Cambria" panose="02040503050406030204" pitchFamily="18" charset="0"/>
                <a:ea typeface="Cambria" panose="02040503050406030204" pitchFamily="18" charset="0"/>
              </a:rPr>
              <a:t>Our response to this truth? </a:t>
            </a:r>
            <a:r>
              <a:rPr lang="en-US" sz="2400" b="1" dirty="0" smtClean="0">
                <a:latin typeface="Cambria" panose="02040503050406030204" pitchFamily="18" charset="0"/>
                <a:ea typeface="Cambria" panose="02040503050406030204" pitchFamily="18" charset="0"/>
              </a:rPr>
              <a:t> Whether </a:t>
            </a:r>
            <a:r>
              <a:rPr lang="en-US" sz="2400" b="1" dirty="0" smtClean="0">
                <a:latin typeface="Cambria" panose="02040503050406030204" pitchFamily="18" charset="0"/>
                <a:ea typeface="Cambria" panose="02040503050406030204" pitchFamily="18" charset="0"/>
              </a:rPr>
              <a:t>we are at </a:t>
            </a:r>
            <a:r>
              <a:rPr lang="en-US" sz="2400" b="1" dirty="0" smtClean="0">
                <a:latin typeface="Cambria" panose="02040503050406030204" pitchFamily="18" charset="0"/>
                <a:ea typeface="Cambria" panose="02040503050406030204" pitchFamily="18" charset="0"/>
              </a:rPr>
              <a:t>home             </a:t>
            </a:r>
            <a:r>
              <a:rPr lang="en-US" sz="2400" b="1" dirty="0" smtClean="0">
                <a:latin typeface="Cambria" panose="02040503050406030204" pitchFamily="18" charset="0"/>
                <a:ea typeface="Cambria" panose="02040503050406030204" pitchFamily="18" charset="0"/>
              </a:rPr>
              <a:t>in the body or absent, our number one ambition should be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to be pleasing to Him</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5:9</a:t>
            </a:r>
            <a:r>
              <a:rPr lang="en-US" sz="2400" b="1" dirty="0" smtClean="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xmlns="" val="114307783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 name="Rectangle 1"/>
          <p:cNvSpPr/>
          <p:nvPr/>
        </p:nvSpPr>
        <p:spPr>
          <a:xfrm>
            <a:off x="762000" y="914400"/>
            <a:ext cx="7315200" cy="3231654"/>
          </a:xfrm>
          <a:prstGeom prst="rect">
            <a:avLst/>
          </a:prstGeom>
          <a:effectLst>
            <a:outerShdw blurRad="50800" dist="38100" dir="18900000" algn="bl" rotWithShape="0">
              <a:prstClr val="black">
                <a:alpha val="60000"/>
              </a:prstClr>
            </a:outerShdw>
          </a:effectLst>
        </p:spPr>
        <p:txBody>
          <a:bodyPr wrap="square">
            <a:spAutoFit/>
          </a:bodyPr>
          <a:lstStyle/>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Applications</a:t>
            </a:r>
          </a:p>
          <a:p>
            <a:pPr lvl="0" algn="ctr">
              <a:spcBef>
                <a:spcPct val="0"/>
              </a:spcBef>
              <a:defRPr/>
            </a:pPr>
            <a:r>
              <a:rPr lang="en-US" sz="60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Of the</a:t>
            </a:r>
          </a:p>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lesson</a:t>
            </a:r>
            <a:endParaRPr lang="en-US" sz="88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endParaRPr>
          </a:p>
        </p:txBody>
      </p:sp>
      <p:sp>
        <p:nvSpPr>
          <p:cNvPr id="3" name="TextBox 2"/>
          <p:cNvSpPr txBox="1"/>
          <p:nvPr/>
        </p:nvSpPr>
        <p:spPr>
          <a:xfrm>
            <a:off x="304800" y="4572000"/>
            <a:ext cx="8610600" cy="584775"/>
          </a:xfrm>
          <a:prstGeom prst="rect">
            <a:avLst/>
          </a:prstGeom>
          <a:noFill/>
          <a:effectLst>
            <a:outerShdw blurRad="50800" dist="76200" dir="18900000" algn="bl" rotWithShape="0">
              <a:prstClr val="black">
                <a:alpha val="50000"/>
              </a:prstClr>
            </a:outerShdw>
          </a:effectLst>
        </p:spPr>
        <p:txBody>
          <a:bodyPr wrap="square" rtlCol="0">
            <a:spAutoFit/>
          </a:bodyPr>
          <a:lstStyle/>
          <a:p>
            <a:pPr algn="ctr"/>
            <a:r>
              <a:rPr lang="en-US" sz="3200" b="1" i="1" dirty="0" smtClean="0">
                <a:solidFill>
                  <a:schemeClr val="bg1"/>
                </a:solidFill>
                <a:effectLst>
                  <a:outerShdw blurRad="38100" dist="38100" dir="2700000" algn="tl">
                    <a:srgbClr val="000000">
                      <a:alpha val="43137"/>
                    </a:srgbClr>
                  </a:outerShdw>
                </a:effectLst>
                <a:latin typeface="Constantia" pitchFamily="18" charset="0"/>
              </a:rPr>
              <a:t>Is It Well With Your Soul?</a:t>
            </a:r>
            <a:endParaRPr lang="en-US" sz="3200" b="1" i="1" dirty="0">
              <a:solidFill>
                <a:schemeClr val="bg1"/>
              </a:solidFill>
              <a:effectLst>
                <a:outerShdw blurRad="38100" dist="38100" dir="2700000" algn="tl">
                  <a:srgbClr val="000000">
                    <a:alpha val="43137"/>
                  </a:srgbClr>
                </a:outerShdw>
              </a:effectLst>
              <a:latin typeface="Constantia" pitchFamily="18" charset="0"/>
            </a:endParaRPr>
          </a:p>
        </p:txBody>
      </p:sp>
    </p:spTree>
    <p:extLst>
      <p:ext uri="{BB962C8B-B14F-4D97-AF65-F5344CB8AC3E}">
        <p14:creationId xmlns:p14="http://schemas.microsoft.com/office/powerpoint/2010/main" xmlns="" val="1353565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04800" y="142875"/>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4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Is It well with your soul</a:t>
            </a:r>
            <a:r>
              <a:rPr lang="en-US" sz="24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142999"/>
            <a:ext cx="8610600" cy="4985979"/>
          </a:xfrm>
          <a:prstGeom prst="rect">
            <a:avLst/>
          </a:prstGeom>
          <a:noFill/>
          <a:effectLst/>
        </p:spPr>
        <p:txBody>
          <a:bodyPr wrap="square" rtlCol="0">
            <a:spAutoFit/>
          </a:bodyPr>
          <a:lstStyle/>
          <a:p>
            <a:pPr>
              <a:tabLst>
                <a:tab pos="457200" algn="l"/>
              </a:tabLst>
            </a:pPr>
            <a:r>
              <a:rPr lang="en-US" sz="2400" b="1" dirty="0" smtClean="0"/>
              <a:t>	</a:t>
            </a:r>
            <a:r>
              <a:rPr lang="en-US" sz="2400" b="1" dirty="0" smtClean="0">
                <a:latin typeface="Cambria" panose="02040503050406030204" pitchFamily="18" charset="0"/>
                <a:ea typeface="Cambria" panose="02040503050406030204" pitchFamily="18" charset="0"/>
              </a:rPr>
              <a:t>Swindoll closes with these words from a very familiar and beloved hymn of the church …  </a:t>
            </a:r>
          </a:p>
          <a:p>
            <a:pPr>
              <a:tabLst>
                <a:tab pos="457200" algn="l"/>
              </a:tabLst>
            </a:pPr>
            <a:endParaRPr lang="en-US" sz="1000" b="1" dirty="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And Lord haste the day when my faith shall be sight,</a:t>
            </a:r>
          </a:p>
          <a:p>
            <a:pPr>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The clouds be rolled back as a scroll; The trumpet </a:t>
            </a:r>
          </a:p>
          <a:p>
            <a:pPr>
              <a:tabLst>
                <a:tab pos="457200" algn="l"/>
              </a:tabLst>
            </a:pP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shall resound, and the Lord shall descend, Even so </a:t>
            </a:r>
          </a:p>
          <a:p>
            <a:pPr>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it is well with my soul</a:t>
            </a:r>
            <a:r>
              <a:rPr lang="en-US" sz="2400" b="1" i="1" dirty="0" smtClean="0">
                <a:latin typeface="Cambria" panose="02040503050406030204" pitchFamily="18" charset="0"/>
                <a:ea typeface="Cambria" panose="02040503050406030204" pitchFamily="18" charset="0"/>
              </a:rPr>
              <a:t>.”  </a:t>
            </a:r>
            <a:endParaRPr lang="en-US" sz="2400" i="1" dirty="0" smtClean="0">
              <a:latin typeface="Cambria" panose="02040503050406030204" pitchFamily="18" charset="0"/>
              <a:ea typeface="Cambria" panose="02040503050406030204" pitchFamily="18" charset="0"/>
            </a:endParaRP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In 1873, Horatio Spafford, a Chicago businessman, composed these lyrics following the tragic loss of his four daughters in a shipwreck.</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57150" algn="l"/>
                <a:tab pos="171450" algn="l"/>
                <a:tab pos="457200" algn="l"/>
              </a:tabLst>
            </a:pPr>
            <a:r>
              <a:rPr lang="en-US" sz="2400" b="1" dirty="0" smtClean="0">
                <a:latin typeface="Cambria" panose="02040503050406030204" pitchFamily="18" charset="0"/>
                <a:ea typeface="Cambria" panose="02040503050406030204" pitchFamily="18" charset="0"/>
              </a:rPr>
              <a:t>In the midst of this tragedy in his personal life, he was able to experience divine peace because, despite his loss, it was well with his soul.</a:t>
            </a:r>
            <a:endParaRPr lang="en-US" sz="10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937193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wipe(left)">
                                      <p:cBhvr>
                                        <p:cTn id="15" dur="1000"/>
                                        <p:tgtEl>
                                          <p:spTgt spid="6">
                                            <p:txEl>
                                              <p:pRg st="3" end="3"/>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wipe(left)">
                                      <p:cBhvr>
                                        <p:cTn id="18" dur="1000"/>
                                        <p:tgtEl>
                                          <p:spTgt spid="6">
                                            <p:txEl>
                                              <p:pRg st="4" end="4"/>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wipe(left)">
                                      <p:cBhvr>
                                        <p:cTn id="21" dur="1000"/>
                                        <p:tgtEl>
                                          <p:spTgt spid="6">
                                            <p:txEl>
                                              <p:pRg st="5" end="5"/>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6">
                                            <p:txEl>
                                              <p:pRg st="7" end="7"/>
                                            </p:txEl>
                                          </p:spTgt>
                                        </p:tgtEl>
                                        <p:attrNameLst>
                                          <p:attrName>style.visibility</p:attrName>
                                        </p:attrNameLst>
                                      </p:cBhvr>
                                      <p:to>
                                        <p:strVal val="visible"/>
                                      </p:to>
                                    </p:set>
                                    <p:animEffect transition="in" filter="wipe(left)">
                                      <p:cBhvr>
                                        <p:cTn id="24" dur="1000"/>
                                        <p:tgtEl>
                                          <p:spTgt spid="6">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6">
                                            <p:txEl>
                                              <p:pRg st="9" end="9"/>
                                            </p:txEl>
                                          </p:spTgt>
                                        </p:tgtEl>
                                        <p:attrNameLst>
                                          <p:attrName>style.visibility</p:attrName>
                                        </p:attrNameLst>
                                      </p:cBhvr>
                                      <p:to>
                                        <p:strVal val="visible"/>
                                      </p:to>
                                    </p:set>
                                    <p:animEffect transition="in" filter="wipe(left)">
                                      <p:cBhvr>
                                        <p:cTn id="29" dur="10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7" name="TextBox 16"/>
          <p:cNvSpPr txBox="1"/>
          <p:nvPr/>
        </p:nvSpPr>
        <p:spPr>
          <a:xfrm rot="21445311">
            <a:off x="299155" y="3093098"/>
            <a:ext cx="6335335" cy="430887"/>
          </a:xfrm>
          <a:prstGeom prst="rect">
            <a:avLst/>
          </a:prstGeom>
          <a:noFill/>
        </p:spPr>
        <p:txBody>
          <a:bodyPr wrap="square" rtlCol="0">
            <a:spAutoFit/>
          </a:bodyPr>
          <a:lstStyle/>
          <a:p>
            <a:pPr algn="ctr"/>
            <a:r>
              <a:rPr lang="en-US" sz="2200" b="1" dirty="0" smtClean="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Hope Beyond the Hearse - 5:1-10</a:t>
            </a:r>
            <a:endParaRPr lang="en-US" sz="2200" b="1" dirty="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6268041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291352" y="112343"/>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4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Is It well with your soul?</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91352" y="1142999"/>
            <a:ext cx="8663595" cy="5724644"/>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Not many people today have this underlying confidence in the condition of their souls before a righteous, holy God. </a:t>
            </a:r>
            <a:endParaRPr lang="en-US" sz="2400" b="1" i="1" dirty="0" smtClean="0">
              <a:latin typeface="Cambria" panose="02040503050406030204" pitchFamily="18" charset="0"/>
              <a:ea typeface="Cambria" panose="02040503050406030204" pitchFamily="18" charset="0"/>
            </a:endParaRP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Will it be well with your soul when the Lord descends as Judge and King? </a:t>
            </a:r>
            <a:r>
              <a:rPr lang="en-US" sz="2400" b="1" dirty="0" smtClean="0">
                <a:latin typeface="Cambria" panose="02040503050406030204" pitchFamily="18" charset="0"/>
                <a:ea typeface="Cambria" panose="02040503050406030204" pitchFamily="18" charset="0"/>
              </a:rPr>
              <a:t> When </a:t>
            </a:r>
            <a:r>
              <a:rPr lang="en-US" sz="2400" b="1" dirty="0" smtClean="0">
                <a:latin typeface="Cambria" panose="02040503050406030204" pitchFamily="18" charset="0"/>
                <a:ea typeface="Cambria" panose="02040503050406030204" pitchFamily="18" charset="0"/>
              </a:rPr>
              <a:t>God examines the thoughts, attitudes, motives, and deeds of our lives? </a:t>
            </a:r>
            <a:r>
              <a:rPr lang="en-US" sz="2400" b="1" dirty="0" smtClean="0">
                <a:latin typeface="Cambria" panose="02040503050406030204" pitchFamily="18" charset="0"/>
                <a:ea typeface="Cambria" panose="02040503050406030204" pitchFamily="18" charset="0"/>
              </a:rPr>
              <a:t> Or </a:t>
            </a:r>
            <a:r>
              <a:rPr lang="en-US" sz="2400" b="1" dirty="0" smtClean="0">
                <a:latin typeface="Cambria" panose="02040503050406030204" pitchFamily="18" charset="0"/>
                <a:ea typeface="Cambria" panose="02040503050406030204" pitchFamily="18" charset="0"/>
              </a:rPr>
              <a:t>will it turn out to be a disappointing discovery</a:t>
            </a:r>
            <a:r>
              <a:rPr lang="en-US" sz="2400" b="1" dirty="0" smtClean="0">
                <a:latin typeface="Cambria" panose="02040503050406030204" pitchFamily="18" charset="0"/>
                <a:ea typeface="Cambria" panose="02040503050406030204" pitchFamily="18" charset="0"/>
              </a:rPr>
              <a:t>? </a:t>
            </a:r>
            <a:endParaRPr lang="en-US" sz="2400" b="1" dirty="0" smtClean="0">
              <a:latin typeface="Cambria" panose="02040503050406030204" pitchFamily="18" charset="0"/>
              <a:ea typeface="Cambria" panose="02040503050406030204" pitchFamily="18" charset="0"/>
            </a:endParaRP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Remember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we must all appear before the judgment seat of Christ, so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each one may be recompensed for his deeds in the body, according to what he has done, whether good or bad</a:t>
            </a: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5:10</a:t>
            </a:r>
            <a:r>
              <a:rPr lang="en-US" sz="2400" b="1" dirty="0" smtClean="0">
                <a:latin typeface="Cambria" panose="02040503050406030204" pitchFamily="18" charset="0"/>
                <a:ea typeface="Cambria" panose="02040503050406030204" pitchFamily="18" charset="0"/>
              </a:rPr>
              <a:t>).</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Is that going to be a disappointing discovery, or will it be well with your soul? </a:t>
            </a:r>
            <a:r>
              <a:rPr lang="en-US" sz="2400" b="1" dirty="0" smtClean="0">
                <a:latin typeface="Cambria" panose="02040503050406030204" pitchFamily="18" charset="0"/>
                <a:ea typeface="Cambria" panose="02040503050406030204" pitchFamily="18" charset="0"/>
              </a:rPr>
              <a:t> It’s </a:t>
            </a:r>
            <a:r>
              <a:rPr lang="en-US" sz="2400" b="1" dirty="0" smtClean="0">
                <a:latin typeface="Cambria" panose="02040503050406030204" pitchFamily="18" charset="0"/>
                <a:ea typeface="Cambria" panose="02040503050406030204" pitchFamily="18" charset="0"/>
              </a:rPr>
              <a:t>a probing thought, that’s why the bible repeatedly urges us to give these questions serious consideration. </a:t>
            </a:r>
            <a:endParaRPr lang="en-US" sz="10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1108098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291352" y="112343"/>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4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Is It well with your soul?</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91352" y="1142999"/>
            <a:ext cx="8663595" cy="5355312"/>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Here are a few things to think about as we consider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Hope Beyond the Hearse</a:t>
            </a:r>
            <a:r>
              <a:rPr lang="en-US" sz="2400" b="1" i="1" dirty="0" smtClean="0">
                <a:latin typeface="Cambria" panose="02040503050406030204" pitchFamily="18" charset="0"/>
                <a:ea typeface="Cambria" panose="02040503050406030204" pitchFamily="18" charset="0"/>
              </a:rPr>
              <a:t>!”</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FIRST</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When you die, where will you live again? </a:t>
            </a:r>
            <a:r>
              <a:rPr lang="en-US" sz="2400" b="1" dirty="0" smtClean="0">
                <a:latin typeface="Cambria" panose="02040503050406030204" pitchFamily="18" charset="0"/>
                <a:ea typeface="Cambria" panose="02040503050406030204" pitchFamily="18" charset="0"/>
              </a:rPr>
              <a:t> Will </a:t>
            </a:r>
            <a:r>
              <a:rPr lang="en-US" sz="2400" b="1" dirty="0" smtClean="0">
                <a:latin typeface="Cambria" panose="02040503050406030204" pitchFamily="18" charset="0"/>
                <a:ea typeface="Cambria" panose="02040503050406030204" pitchFamily="18" charset="0"/>
              </a:rPr>
              <a:t>it be with the Lord or away from His presence forever? </a:t>
            </a:r>
            <a:r>
              <a:rPr lang="en-US" sz="2400" b="1" dirty="0" smtClean="0">
                <a:latin typeface="Cambria" panose="02040503050406030204" pitchFamily="18" charset="0"/>
                <a:ea typeface="Cambria" panose="02040503050406030204" pitchFamily="18" charset="0"/>
              </a:rPr>
              <a:t> Will </a:t>
            </a:r>
            <a:r>
              <a:rPr lang="en-US" sz="2400" b="1" dirty="0" smtClean="0">
                <a:latin typeface="Cambria" panose="02040503050406030204" pitchFamily="18" charset="0"/>
                <a:ea typeface="Cambria" panose="02040503050406030204" pitchFamily="18" charset="0"/>
              </a:rPr>
              <a:t>it be well with your soul in eternity?</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Have you come to terms with your own guilt before God, confessed your desperate need for forgiveness, turned away from trusting in yourself to be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good enough</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and embraced Christ alone </a:t>
            </a:r>
            <a:r>
              <a:rPr lang="en-US" sz="2400" b="1" dirty="0" smtClean="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as</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your Savior?</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Only by grace alone through faith alone can you receive the free gift of reconciliation and eternal life. </a:t>
            </a:r>
            <a:r>
              <a:rPr lang="en-US" sz="2400" b="1" dirty="0" smtClean="0">
                <a:latin typeface="Cambria" panose="02040503050406030204" pitchFamily="18" charset="0"/>
                <a:ea typeface="Cambria" panose="02040503050406030204" pitchFamily="18" charset="0"/>
              </a:rPr>
              <a:t> Then </a:t>
            </a:r>
            <a:r>
              <a:rPr lang="en-US" sz="2400" b="1" dirty="0" smtClean="0">
                <a:latin typeface="Cambria" panose="02040503050406030204" pitchFamily="18" charset="0"/>
                <a:ea typeface="Cambria" panose="02040503050406030204" pitchFamily="18" charset="0"/>
              </a:rPr>
              <a:t>and only then will it be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well with your soul</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The </a:t>
            </a:r>
            <a:r>
              <a:rPr lang="en-US" sz="2400" b="1" dirty="0" smtClean="0">
                <a:latin typeface="Cambria" panose="02040503050406030204" pitchFamily="18" charset="0"/>
                <a:ea typeface="Cambria" panose="02040503050406030204" pitchFamily="18" charset="0"/>
              </a:rPr>
              <a:t>choices are heaven or hell.  </a:t>
            </a: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4845146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291352" y="112343"/>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4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Is It well with your soul?</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91352" y="1142999"/>
            <a:ext cx="8663595" cy="4985980"/>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No </a:t>
            </a:r>
            <a:r>
              <a:rPr lang="en-US" sz="2400" b="1" dirty="0">
                <a:latin typeface="Cambria" panose="02040503050406030204" pitchFamily="18" charset="0"/>
                <a:ea typeface="Cambria" panose="02040503050406030204" pitchFamily="18" charset="0"/>
              </a:rPr>
              <a:t>in-between. </a:t>
            </a:r>
            <a:r>
              <a:rPr lang="en-US" sz="2400" b="1" dirty="0" smtClean="0">
                <a:latin typeface="Cambria" panose="02040503050406030204" pitchFamily="18" charset="0"/>
                <a:ea typeface="Cambria" panose="02040503050406030204" pitchFamily="18" charset="0"/>
              </a:rPr>
              <a:t> No </a:t>
            </a:r>
            <a:r>
              <a:rPr lang="en-US" sz="2400" b="1" dirty="0">
                <a:latin typeface="Cambria" panose="02040503050406030204" pitchFamily="18" charset="0"/>
                <a:ea typeface="Cambria" panose="02040503050406030204" pitchFamily="18" charset="0"/>
              </a:rPr>
              <a:t>nirvana. </a:t>
            </a:r>
            <a:r>
              <a:rPr lang="en-US" sz="2400" b="1" dirty="0" smtClean="0">
                <a:latin typeface="Cambria" panose="02040503050406030204" pitchFamily="18" charset="0"/>
                <a:ea typeface="Cambria" panose="02040503050406030204" pitchFamily="18" charset="0"/>
              </a:rPr>
              <a:t> No </a:t>
            </a:r>
            <a:r>
              <a:rPr lang="en-US" sz="2400" b="1" dirty="0">
                <a:latin typeface="Cambria" panose="02040503050406030204" pitchFamily="18" charset="0"/>
                <a:ea typeface="Cambria" panose="02040503050406030204" pitchFamily="18" charset="0"/>
              </a:rPr>
              <a:t>purgatory. </a:t>
            </a:r>
            <a:r>
              <a:rPr lang="en-US" sz="2400" b="1" dirty="0" smtClean="0">
                <a:latin typeface="Cambria" panose="02040503050406030204" pitchFamily="18" charset="0"/>
                <a:ea typeface="Cambria" panose="02040503050406030204" pitchFamily="18" charset="0"/>
              </a:rPr>
              <a:t> No </a:t>
            </a:r>
            <a:r>
              <a:rPr lang="en-US" sz="2400" b="1" dirty="0" smtClean="0">
                <a:latin typeface="Cambria" panose="02040503050406030204" pitchFamily="18" charset="0"/>
                <a:ea typeface="Cambria" panose="02040503050406030204" pitchFamily="18" charset="0"/>
              </a:rPr>
              <a:t>second chance. </a:t>
            </a:r>
            <a:r>
              <a:rPr lang="en-US" sz="2400" b="1" dirty="0" smtClean="0">
                <a:latin typeface="Cambria" panose="02040503050406030204" pitchFamily="18" charset="0"/>
                <a:ea typeface="Cambria" panose="02040503050406030204" pitchFamily="18" charset="0"/>
              </a:rPr>
              <a:t> No </a:t>
            </a:r>
            <a:r>
              <a:rPr lang="en-US" sz="2400" b="1" dirty="0" smtClean="0">
                <a:latin typeface="Cambria" panose="02040503050406030204" pitchFamily="18" charset="0"/>
                <a:ea typeface="Cambria" panose="02040503050406030204" pitchFamily="18" charset="0"/>
              </a:rPr>
              <a:t>reincarnation. </a:t>
            </a:r>
            <a:r>
              <a:rPr lang="en-US" sz="2400" b="1" dirty="0" smtClean="0">
                <a:latin typeface="Cambria" panose="02040503050406030204" pitchFamily="18" charset="0"/>
                <a:ea typeface="Cambria" panose="02040503050406030204" pitchFamily="18" charset="0"/>
              </a:rPr>
              <a:t> No </a:t>
            </a:r>
            <a:r>
              <a:rPr lang="en-US" sz="2400" b="1" dirty="0" smtClean="0">
                <a:latin typeface="Cambria" panose="02040503050406030204" pitchFamily="18" charset="0"/>
                <a:ea typeface="Cambria" panose="02040503050406030204" pitchFamily="18" charset="0"/>
              </a:rPr>
              <a:t>“holding tank” while you decide. </a:t>
            </a:r>
            <a:r>
              <a:rPr lang="en-US" sz="2400" b="1" dirty="0" smtClean="0">
                <a:latin typeface="Cambria" panose="02040503050406030204" pitchFamily="18" charset="0"/>
                <a:ea typeface="Cambria" panose="02040503050406030204" pitchFamily="18" charset="0"/>
              </a:rPr>
              <a:t> No </a:t>
            </a:r>
            <a:r>
              <a:rPr lang="en-US" sz="2400" b="1" dirty="0" smtClean="0">
                <a:latin typeface="Cambria" panose="02040503050406030204" pitchFamily="18" charset="0"/>
                <a:ea typeface="Cambria" panose="02040503050406030204" pitchFamily="18" charset="0"/>
              </a:rPr>
              <a:t>nothingness. </a:t>
            </a:r>
            <a:endParaRPr lang="en-US" sz="2400" b="1" dirty="0">
              <a:latin typeface="Cambria" panose="02040503050406030204" pitchFamily="18" charset="0"/>
              <a:ea typeface="Cambria" panose="02040503050406030204" pitchFamily="18" charset="0"/>
            </a:endParaRP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Will it be eternal bliss filled with joy and relief and the rewards awaiting God’s people? </a:t>
            </a:r>
            <a:r>
              <a:rPr lang="en-US" sz="2400" b="1" dirty="0" smtClean="0">
                <a:latin typeface="Cambria" panose="02040503050406030204" pitchFamily="18" charset="0"/>
                <a:ea typeface="Cambria" panose="02040503050406030204" pitchFamily="18" charset="0"/>
              </a:rPr>
              <a:t> Or </a:t>
            </a:r>
            <a:r>
              <a:rPr lang="en-US" sz="2400" b="1" dirty="0" smtClean="0">
                <a:latin typeface="Cambria" panose="02040503050406030204" pitchFamily="18" charset="0"/>
                <a:ea typeface="Cambria" panose="02040503050406030204" pitchFamily="18" charset="0"/>
              </a:rPr>
              <a:t>eternal judgment, away from God and all those things you hold dear? </a:t>
            </a:r>
            <a:r>
              <a:rPr lang="en-US" sz="2400" b="1" dirty="0" smtClean="0">
                <a:latin typeface="Cambria" panose="02040503050406030204" pitchFamily="18" charset="0"/>
                <a:ea typeface="Cambria" panose="02040503050406030204" pitchFamily="18" charset="0"/>
              </a:rPr>
              <a:t> Only </a:t>
            </a:r>
            <a:r>
              <a:rPr lang="en-US" sz="2400" b="1" dirty="0" smtClean="0">
                <a:latin typeface="Cambria" panose="02040503050406030204" pitchFamily="18" charset="0"/>
                <a:ea typeface="Cambria" panose="02040503050406030204" pitchFamily="18" charset="0"/>
              </a:rPr>
              <a:t>you can determine which.</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SECOND</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If you are already a believer and have passed from the threat of eternal death to the irrevocable promise of eternal life, is it well with your soul in a temporal sense?</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That is, are you making the most of your opportunities   in this temporary life?    </a:t>
            </a: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123152560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291352" y="112343"/>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4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Is It well with your soul?</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91352" y="1143001"/>
            <a:ext cx="8663595" cy="3508653"/>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So </a:t>
            </a:r>
            <a:r>
              <a:rPr lang="en-US" sz="2400" b="1" dirty="0">
                <a:latin typeface="Cambria" panose="02040503050406030204" pitchFamily="18" charset="0"/>
                <a:ea typeface="Cambria" panose="02040503050406030204" pitchFamily="18" charset="0"/>
              </a:rPr>
              <a:t>that when you appear before the judgment seat of Christ to give an account of </a:t>
            </a:r>
            <a:r>
              <a:rPr lang="en-US" sz="2400" b="1" dirty="0" smtClean="0">
                <a:latin typeface="Cambria" panose="02040503050406030204" pitchFamily="18" charset="0"/>
                <a:ea typeface="Cambria" panose="02040503050406030204" pitchFamily="18" charset="0"/>
              </a:rPr>
              <a:t>how you spent your days in  </a:t>
            </a:r>
            <a:r>
              <a:rPr lang="en-US" sz="2400" b="1" dirty="0">
                <a:latin typeface="Cambria" panose="02040503050406030204" pitchFamily="18" charset="0"/>
                <a:ea typeface="Cambria" panose="02040503050406030204" pitchFamily="18" charset="0"/>
              </a:rPr>
              <a:t>service </a:t>
            </a:r>
            <a:r>
              <a:rPr lang="en-US" sz="2400" b="1" dirty="0" smtClean="0">
                <a:latin typeface="Cambria" panose="02040503050406030204" pitchFamily="18" charset="0"/>
                <a:ea typeface="Cambria" panose="02040503050406030204" pitchFamily="18" charset="0"/>
              </a:rPr>
              <a:t>of the Savior, you will be honored rather than shamed.</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Though life is short, it is eternally significant. </a:t>
            </a:r>
            <a:r>
              <a:rPr lang="en-US" sz="2400" b="1" dirty="0" smtClean="0">
                <a:latin typeface="Cambria" panose="02040503050406030204" pitchFamily="18" charset="0"/>
                <a:ea typeface="Cambria" panose="02040503050406030204" pitchFamily="18" charset="0"/>
              </a:rPr>
              <a:t> Have </a:t>
            </a:r>
            <a:r>
              <a:rPr lang="en-US" sz="2400" b="1" dirty="0" smtClean="0">
                <a:latin typeface="Cambria" panose="02040503050406030204" pitchFamily="18" charset="0"/>
                <a:ea typeface="Cambria" panose="02040503050406030204" pitchFamily="18" charset="0"/>
              </a:rPr>
              <a:t>the incessant pressures and distractions of this world lured you away from those things that are most important?</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If it’s already well with your soul,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how well is it?</a:t>
            </a:r>
          </a:p>
          <a:p>
            <a:pPr indent="457200">
              <a:tabLst>
                <a:tab pos="457200" algn="l"/>
              </a:tabLst>
            </a:pP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0239652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1447800" y="914400"/>
            <a:ext cx="6172200" cy="5350042"/>
          </a:xfrm>
          <a:prstGeom prst="rect">
            <a:avLst/>
          </a:prstGeom>
          <a:ln>
            <a:noFill/>
          </a:ln>
          <a:effectLst>
            <a:outerShdw blurRad="190500" algn="tl" rotWithShape="0">
              <a:srgbClr val="000000">
                <a:alpha val="70000"/>
              </a:srgbClr>
            </a:outerShdw>
          </a:effectLst>
        </p:spPr>
      </p:pic>
      <p:pic>
        <p:nvPicPr>
          <p:cNvPr id="6" name="Picture 5" descr="Photo of Jesus2.jpg"/>
          <p:cNvPicPr>
            <a:picLocks noChangeAspect="1"/>
          </p:cNvPicPr>
          <p:nvPr/>
        </p:nvPicPr>
        <p:blipFill>
          <a:blip r:embed="rId3" cstate="print"/>
          <a:srcRect t="2051" b="14872"/>
          <a:stretch>
            <a:fillRect/>
          </a:stretch>
        </p:blipFill>
        <p:spPr>
          <a:xfrm>
            <a:off x="1371600" y="228600"/>
            <a:ext cx="6324600" cy="6409592"/>
          </a:xfrm>
          <a:prstGeom prst="rect">
            <a:avLst/>
          </a:prstGeom>
          <a:ln>
            <a:noFill/>
          </a:ln>
          <a:effectLst>
            <a:outerShdw blurRad="190500" algn="tl" rotWithShape="0">
              <a:srgbClr val="000000">
                <a:alpha val="70000"/>
              </a:srgbClr>
            </a:outerShdw>
          </a:effectLst>
        </p:spPr>
      </p:pic>
      <p:sp>
        <p:nvSpPr>
          <p:cNvPr id="5" name="TextBox 4"/>
          <p:cNvSpPr txBox="1"/>
          <p:nvPr/>
        </p:nvSpPr>
        <p:spPr>
          <a:xfrm>
            <a:off x="533400" y="5105400"/>
            <a:ext cx="7848600" cy="584775"/>
          </a:xfrm>
          <a:prstGeom prst="rect">
            <a:avLst/>
          </a:prstGeom>
          <a:noFill/>
          <a:effectLst>
            <a:outerShdw blurRad="12700" dist="25400" dir="19200000" algn="bl" rotWithShape="0">
              <a:schemeClr val="tx1"/>
            </a:outerShdw>
          </a:effectLst>
        </p:spPr>
        <p:txBody>
          <a:bodyPr wrap="square" rtlCol="0">
            <a:spAutoFit/>
          </a:bodyPr>
          <a:lstStyle/>
          <a:p>
            <a:pPr algn="ctr"/>
            <a:r>
              <a:rPr lang="en-US" sz="3200" b="1" dirty="0" smtClean="0">
                <a:ln w="10160">
                  <a:solidFill>
                    <a:schemeClr val="accent5"/>
                  </a:solidFill>
                  <a:prstDash val="solid"/>
                </a:ln>
                <a:solidFill>
                  <a:srgbClr val="FFFF00"/>
                </a:solidFill>
                <a:effectLst>
                  <a:outerShdw blurRad="38100" dist="38100" dir="2700000" algn="tl">
                    <a:srgbClr val="000000">
                      <a:alpha val="43137"/>
                    </a:srgbClr>
                  </a:outerShdw>
                </a:effectLst>
                <a:latin typeface="Bodoni MT" pitchFamily="18" charset="0"/>
                <a:cs typeface="Calibri" panose="020F0502020204030204" pitchFamily="34" charset="0"/>
              </a:rPr>
              <a:t>“Hope Beyond The Hearse”</a:t>
            </a:r>
            <a:endParaRPr lang="en-US" sz="3200" b="1" dirty="0">
              <a:ln w="10160">
                <a:solidFill>
                  <a:schemeClr val="accent5"/>
                </a:solidFill>
                <a:prstDash val="solid"/>
              </a:ln>
              <a:solidFill>
                <a:srgbClr val="FFFF00"/>
              </a:solidFill>
              <a:effectLst>
                <a:outerShdw blurRad="38100" dist="38100" dir="2700000" algn="tl">
                  <a:srgbClr val="000000">
                    <a:alpha val="43137"/>
                  </a:srgbClr>
                </a:outerShdw>
              </a:effectLst>
              <a:latin typeface="Bodoni MT" pitchFamily="18" charset="0"/>
              <a:cs typeface="Calibri" panose="020F050202020403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2000"/>
                                  </p:stCondLst>
                                  <p:childTnLst>
                                    <p:set>
                                      <p:cBhvr>
                                        <p:cTn id="10" dur="1" fill="hold">
                                          <p:stCondLst>
                                            <p:cond delay="0"/>
                                          </p:stCondLst>
                                        </p:cTn>
                                        <p:tgtEl>
                                          <p:spTgt spid="6"/>
                                        </p:tgtEl>
                                        <p:attrNameLst>
                                          <p:attrName>style.visibility</p:attrName>
                                        </p:attrNameLst>
                                      </p:cBhvr>
                                      <p:to>
                                        <p:strVal val="visible"/>
                                      </p:to>
                                    </p:set>
                                    <p:animEffect transition="in" filter="diamond(out)">
                                      <p:cBhvr>
                                        <p:cTn id="11" dur="2000"/>
                                        <p:tgtEl>
                                          <p:spTgt spid="6"/>
                                        </p:tgtEl>
                                      </p:cBhvr>
                                    </p:animEffect>
                                  </p:childTnLst>
                                </p:cTn>
                              </p:par>
                            </p:childTnLst>
                          </p:cTn>
                        </p:par>
                        <p:par>
                          <p:cTn id="12" fill="hold">
                            <p:stCondLst>
                              <p:cond delay="6000"/>
                            </p:stCondLst>
                            <p:childTnLst>
                              <p:par>
                                <p:cTn id="13" presetID="22" presetClass="entr" presetSubtype="8" fill="hold" grpId="0" nodeType="after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FCF2D4"/>
        </a:solidFill>
        <a:effectLst/>
      </p:bgPr>
    </p:bg>
    <p:spTree>
      <p:nvGrpSpPr>
        <p:cNvPr id="1" name=""/>
        <p:cNvGrpSpPr/>
        <p:nvPr/>
      </p:nvGrpSpPr>
      <p:grpSpPr>
        <a:xfrm>
          <a:off x="0" y="0"/>
          <a:ext cx="0" cy="0"/>
          <a:chOff x="0" y="0"/>
          <a:chExt cx="0" cy="0"/>
        </a:xfrm>
      </p:grpSpPr>
      <p:sp>
        <p:nvSpPr>
          <p:cNvPr id="2" name="TextBox 1"/>
          <p:cNvSpPr txBox="1"/>
          <p:nvPr/>
        </p:nvSpPr>
        <p:spPr>
          <a:xfrm>
            <a:off x="304800" y="228600"/>
            <a:ext cx="8458200" cy="646331"/>
          </a:xfrm>
          <a:prstGeom prst="rect">
            <a:avLst/>
          </a:prstGeom>
          <a:solidFill>
            <a:srgbClr val="349BA6"/>
          </a:solidFill>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03 April 2024</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Second Corinthians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133601"/>
            <a:ext cx="8534400" cy="2923877"/>
          </a:xfrm>
          <a:prstGeom prst="rect">
            <a:avLst/>
          </a:prstGeom>
          <a:noFill/>
        </p:spPr>
        <p:txBody>
          <a:bodyPr wrap="square" lIns="0" tIns="91440" rIns="0" bIns="91440" rtlCol="0">
            <a:spAutoFit/>
          </a:bodyPr>
          <a:lstStyle/>
          <a:p>
            <a:pPr marL="274320" indent="-274320">
              <a:spcAft>
                <a:spcPts val="2400"/>
              </a:spcAft>
            </a:pPr>
            <a:r>
              <a:rPr lang="en-US" sz="3200" b="1" dirty="0" smtClean="0">
                <a:solidFill>
                  <a:srgbClr val="FF0000"/>
                </a:solidFill>
                <a:latin typeface="Britannic Bold" pitchFamily="34" charset="0"/>
              </a:rPr>
              <a:t>	</a:t>
            </a:r>
            <a:r>
              <a:rPr lang="en-US" sz="3000" b="1" dirty="0" smtClean="0">
                <a:solidFill>
                  <a:srgbClr val="FF0000"/>
                </a:solidFill>
                <a:latin typeface="Britannic Bold" pitchFamily="34" charset="0"/>
              </a:rPr>
              <a:t>Before next class, read the below chapters in the KJV and in one other versions of the Bible, i.e., NIV, NRSV, TLB, CEV, etc …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Chapter 5:11 – 21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“Crazies For Christ” </a:t>
            </a:r>
            <a:endParaRPr lang="en-US" sz="28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32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42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52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5" name="TextBox 4"/>
          <p:cNvSpPr txBox="1"/>
          <p:nvPr/>
        </p:nvSpPr>
        <p:spPr>
          <a:xfrm>
            <a:off x="313765" y="1219200"/>
            <a:ext cx="8686800" cy="5255285"/>
          </a:xfrm>
          <a:prstGeom prst="rect">
            <a:avLst/>
          </a:prstGeom>
          <a:noFill/>
          <a:effectLst/>
        </p:spPr>
        <p:txBody>
          <a:bodyPr wrap="square" rtlCol="0">
            <a:spAutoFit/>
          </a:bodyPr>
          <a:lstStyle/>
          <a:p>
            <a:pPr indent="457200"/>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350" b="1" i="1" dirty="0" smtClean="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opens </a:t>
            </a:r>
            <a:r>
              <a:rPr lang="en-US" sz="2350" b="1" dirty="0" smtClean="0">
                <a:latin typeface="Cambria" panose="02040503050406030204" pitchFamily="18" charset="0"/>
                <a:ea typeface="Cambria" panose="02040503050406030204" pitchFamily="18" charset="0"/>
              </a:rPr>
              <a:t>our study by reminding us of a sober reality that all will one day face. </a:t>
            </a:r>
          </a:p>
          <a:p>
            <a:pPr indent="457200"/>
            <a:endParaRPr lang="en-US" sz="1000" b="1" dirty="0" smtClean="0">
              <a:latin typeface="Cambria" panose="02040503050406030204" pitchFamily="18" charset="0"/>
              <a:ea typeface="Cambria" panose="02040503050406030204" pitchFamily="18" charset="0"/>
            </a:endParaRPr>
          </a:p>
          <a:p>
            <a:pPr indent="457200">
              <a:tabLst>
                <a:tab pos="457200" algn="l"/>
                <a:tab pos="627063" algn="l"/>
              </a:tabLst>
            </a:pP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He says</a:t>
            </a:r>
            <a:r>
              <a:rPr lang="en-US" sz="2350" b="1" dirty="0" smtClean="0">
                <a:latin typeface="Cambria" panose="02040503050406030204" pitchFamily="18" charset="0"/>
                <a:ea typeface="Cambria" panose="02040503050406030204" pitchFamily="18" charset="0"/>
              </a:rPr>
              <a:t>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350" b="1" dirty="0" smtClean="0">
                <a:latin typeface="Cambria" panose="02040503050406030204" pitchFamily="18" charset="0"/>
                <a:ea typeface="Cambria" panose="02040503050406030204" pitchFamily="18" charset="0"/>
              </a:rPr>
              <a:t>  No matter what journey we take from here to there, we </a:t>
            </a:r>
            <a:r>
              <a:rPr lang="en-US" sz="2350" b="1" dirty="0" smtClean="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won’t</a:t>
            </a:r>
            <a:r>
              <a:rPr lang="en-US" sz="2350" b="1" dirty="0" smtClean="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avoid it. </a:t>
            </a:r>
            <a:r>
              <a:rPr lang="en-US" sz="2350" b="1" dirty="0" smtClean="0">
                <a:latin typeface="Cambria" panose="02040503050406030204" pitchFamily="18" charset="0"/>
                <a:ea typeface="Cambria" panose="02040503050406030204" pitchFamily="18" charset="0"/>
              </a:rPr>
              <a:t> No </a:t>
            </a:r>
            <a:r>
              <a:rPr lang="en-US" sz="2350" b="1" dirty="0" smtClean="0">
                <a:latin typeface="Cambria" panose="02040503050406030204" pitchFamily="18" charset="0"/>
                <a:ea typeface="Cambria" panose="02040503050406030204" pitchFamily="18" charset="0"/>
              </a:rPr>
              <a:t>back road, no bypass, no alternate route can keep us from crossing its path. </a:t>
            </a:r>
          </a:p>
          <a:p>
            <a:pPr indent="457200">
              <a:tabLst>
                <a:tab pos="457200" algn="l"/>
                <a:tab pos="627063" algn="l"/>
              </a:tabLst>
            </a:pPr>
            <a:endParaRPr lang="en-US" sz="10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tabLst>
                <a:tab pos="457200" algn="l"/>
                <a:tab pos="627063" algn="l"/>
              </a:tabLst>
            </a:pPr>
            <a:r>
              <a:rPr lang="en-US" sz="2350" b="1" dirty="0" smtClean="0">
                <a:latin typeface="Cambria" panose="02040503050406030204" pitchFamily="18" charset="0"/>
                <a:ea typeface="Cambria" panose="02040503050406030204" pitchFamily="18" charset="0"/>
              </a:rPr>
              <a:t>We can be driving from home to church, or from church to lunch or from lunch back home. </a:t>
            </a:r>
            <a:r>
              <a:rPr lang="en-US" sz="2350" b="1" dirty="0" smtClean="0">
                <a:latin typeface="Cambria" panose="02040503050406030204" pitchFamily="18" charset="0"/>
                <a:ea typeface="Cambria" panose="02040503050406030204" pitchFamily="18" charset="0"/>
              </a:rPr>
              <a:t> Suddenly </a:t>
            </a:r>
            <a:r>
              <a:rPr lang="en-US" sz="2350" b="1" dirty="0" smtClean="0">
                <a:latin typeface="Cambria" panose="02040503050406030204" pitchFamily="18" charset="0"/>
                <a:ea typeface="Cambria" panose="02040503050406030204" pitchFamily="18" charset="0"/>
              </a:rPr>
              <a:t>a police car pulls into the intersection in front of you, slows to a stop, lights flashing but no sirens. </a:t>
            </a:r>
          </a:p>
          <a:p>
            <a:pPr indent="457200">
              <a:tabLst>
                <a:tab pos="457200" algn="l"/>
                <a:tab pos="627063" algn="l"/>
              </a:tabLst>
            </a:pPr>
            <a:endParaRPr lang="en-US" sz="1000" b="1" dirty="0">
              <a:latin typeface="Cambria" panose="02040503050406030204" pitchFamily="18" charset="0"/>
              <a:ea typeface="Cambria" panose="02040503050406030204" pitchFamily="18" charset="0"/>
            </a:endParaRPr>
          </a:p>
          <a:p>
            <a:pPr indent="457200">
              <a:tabLst>
                <a:tab pos="457200" algn="l"/>
                <a:tab pos="627063" algn="l"/>
              </a:tabLst>
            </a:pPr>
            <a:r>
              <a:rPr lang="en-US" sz="2350" b="1" dirty="0" smtClean="0">
                <a:latin typeface="Cambria" panose="02040503050406030204" pitchFamily="18" charset="0"/>
                <a:ea typeface="Cambria" panose="02040503050406030204" pitchFamily="18" charset="0"/>
              </a:rPr>
              <a:t>Another pulls up behind him and halts the flow of traffic. Another proceeds through the intersection. Then a long black hearse escorted by another police car proceeds through the intersection. </a:t>
            </a:r>
            <a:endParaRPr lang="en-US" sz="1000" b="1" dirty="0" smtClean="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4194770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5" name="TextBox 4"/>
          <p:cNvSpPr txBox="1"/>
          <p:nvPr/>
        </p:nvSpPr>
        <p:spPr>
          <a:xfrm>
            <a:off x="313765" y="1219200"/>
            <a:ext cx="8686800" cy="5255285"/>
          </a:xfrm>
          <a:prstGeom prst="rect">
            <a:avLst/>
          </a:prstGeom>
          <a:noFill/>
          <a:effectLst/>
        </p:spPr>
        <p:txBody>
          <a:bodyPr wrap="square" rtlCol="0">
            <a:spAutoFit/>
          </a:bodyPr>
          <a:lstStyle/>
          <a:p>
            <a:pPr indent="457200"/>
            <a:r>
              <a:rPr lang="en-US" sz="2350" b="1" dirty="0" smtClean="0">
                <a:latin typeface="Cambria" panose="02040503050406030204" pitchFamily="18" charset="0"/>
                <a:ea typeface="Cambria" panose="02040503050406030204" pitchFamily="18" charset="0"/>
              </a:rPr>
              <a:t>Behind it follows a limousine carrying a grieving family</a:t>
            </a:r>
            <a:r>
              <a:rPr lang="en-US" sz="2350" b="1" dirty="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behind them a long train of vehicles, headlights shining in the noonday sun, as members of that mournful parade head for the final resting place of a beloved family member, coworker, or friend. </a:t>
            </a:r>
          </a:p>
          <a:p>
            <a:pPr indent="457200"/>
            <a:endParaRPr lang="en-US" sz="1000" b="1" dirty="0">
              <a:latin typeface="Cambria" panose="02040503050406030204" pitchFamily="18" charset="0"/>
              <a:ea typeface="Cambria" panose="02040503050406030204" pitchFamily="18" charset="0"/>
            </a:endParaRPr>
          </a:p>
          <a:p>
            <a:pPr indent="457200">
              <a:tabLst>
                <a:tab pos="457200" algn="l"/>
                <a:tab pos="627063" algn="l"/>
              </a:tabLst>
            </a:pPr>
            <a:r>
              <a:rPr lang="en-US" sz="2350" b="1" dirty="0" smtClean="0">
                <a:latin typeface="Cambria" panose="02040503050406030204" pitchFamily="18" charset="0"/>
                <a:ea typeface="Cambria" panose="02040503050406030204" pitchFamily="18" charset="0"/>
              </a:rPr>
              <a:t>As they file through the intersection, an unprecedented patience falls over the growing traffic jam. </a:t>
            </a:r>
          </a:p>
          <a:p>
            <a:pPr indent="457200">
              <a:tabLst>
                <a:tab pos="457200" algn="l"/>
                <a:tab pos="627063" algn="l"/>
              </a:tabLst>
            </a:pPr>
            <a:endParaRPr lang="en-US" sz="1000" b="1" dirty="0">
              <a:latin typeface="Cambria" panose="02040503050406030204" pitchFamily="18" charset="0"/>
              <a:ea typeface="Cambria" panose="02040503050406030204" pitchFamily="18" charset="0"/>
            </a:endParaRPr>
          </a:p>
          <a:p>
            <a:pPr indent="457200">
              <a:tabLst>
                <a:tab pos="457200" algn="l"/>
                <a:tab pos="627063" algn="l"/>
              </a:tabLst>
            </a:pPr>
            <a:r>
              <a:rPr lang="en-US" sz="2350" b="1" dirty="0" smtClean="0">
                <a:latin typeface="Cambria" panose="02040503050406030204" pitchFamily="18" charset="0"/>
                <a:ea typeface="Cambria" panose="02040503050406030204" pitchFamily="18" charset="0"/>
              </a:rPr>
              <a:t>We don’t honk. </a:t>
            </a:r>
            <a:r>
              <a:rPr lang="en-US" sz="2350" b="1" dirty="0" smtClean="0">
                <a:latin typeface="Cambria" panose="02040503050406030204" pitchFamily="18" charset="0"/>
                <a:ea typeface="Cambria" panose="02040503050406030204" pitchFamily="18" charset="0"/>
              </a:rPr>
              <a:t> We </a:t>
            </a:r>
            <a:r>
              <a:rPr lang="en-US" sz="2350" b="1" dirty="0" smtClean="0">
                <a:latin typeface="Cambria" panose="02040503050406030204" pitchFamily="18" charset="0"/>
                <a:ea typeface="Cambria" panose="02040503050406030204" pitchFamily="18" charset="0"/>
              </a:rPr>
              <a:t>don’t laugh. </a:t>
            </a:r>
            <a:r>
              <a:rPr lang="en-US" sz="2350" b="1" dirty="0" smtClean="0">
                <a:latin typeface="Cambria" panose="02040503050406030204" pitchFamily="18" charset="0"/>
                <a:ea typeface="Cambria" panose="02040503050406030204" pitchFamily="18" charset="0"/>
              </a:rPr>
              <a:t> We </a:t>
            </a:r>
            <a:r>
              <a:rPr lang="en-US" sz="2350" b="1" dirty="0" smtClean="0">
                <a:latin typeface="Cambria" panose="02040503050406030204" pitchFamily="18" charset="0"/>
                <a:ea typeface="Cambria" panose="02040503050406030204" pitchFamily="18" charset="0"/>
              </a:rPr>
              <a:t>don’t groan. </a:t>
            </a:r>
            <a:r>
              <a:rPr lang="en-US" sz="2350" b="1" dirty="0" smtClean="0">
                <a:latin typeface="Cambria" panose="02040503050406030204" pitchFamily="18" charset="0"/>
                <a:ea typeface="Cambria" panose="02040503050406030204" pitchFamily="18" charset="0"/>
              </a:rPr>
              <a:t> We </a:t>
            </a:r>
            <a:r>
              <a:rPr lang="en-US" sz="2350" b="1" dirty="0" smtClean="0">
                <a:latin typeface="Cambria" panose="02040503050406030204" pitchFamily="18" charset="0"/>
                <a:ea typeface="Cambria" panose="02040503050406030204" pitchFamily="18" charset="0"/>
              </a:rPr>
              <a:t>watch in silence, knowing that one day all of us will be passengers at the head of a similar somber procession.  </a:t>
            </a:r>
          </a:p>
          <a:p>
            <a:pPr indent="457200">
              <a:tabLst>
                <a:tab pos="457200" algn="l"/>
                <a:tab pos="627063" algn="l"/>
              </a:tabLst>
            </a:pPr>
            <a:endParaRPr lang="en-US" sz="1000" b="1" dirty="0">
              <a:latin typeface="Cambria" panose="02040503050406030204" pitchFamily="18" charset="0"/>
              <a:ea typeface="Cambria" panose="02040503050406030204" pitchFamily="18" charset="0"/>
            </a:endParaRPr>
          </a:p>
          <a:p>
            <a:pPr indent="457200">
              <a:tabLst>
                <a:tab pos="457200" algn="l"/>
                <a:tab pos="627063" algn="l"/>
              </a:tabLst>
            </a:pPr>
            <a:r>
              <a:rPr lang="en-US" sz="2350" b="1" dirty="0" smtClean="0">
                <a:latin typeface="Cambria" panose="02040503050406030204" pitchFamily="18" charset="0"/>
                <a:ea typeface="Cambria" panose="02040503050406030204" pitchFamily="18" charset="0"/>
              </a:rPr>
              <a:t>People often say only two things are certain in life: </a:t>
            </a:r>
            <a:r>
              <a:rPr lang="en-US" sz="2350" b="1" i="1" dirty="0" smtClean="0">
                <a:latin typeface="Cambria" panose="02040503050406030204" pitchFamily="18" charset="0"/>
                <a:ea typeface="Cambria" panose="02040503050406030204" pitchFamily="18" charset="0"/>
              </a:rPr>
              <a:t>death and taxes</a:t>
            </a:r>
            <a:r>
              <a:rPr lang="en-US" sz="2350" b="1" dirty="0" smtClean="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 While </a:t>
            </a:r>
            <a:r>
              <a:rPr lang="en-US" sz="2350" b="1" dirty="0" smtClean="0">
                <a:latin typeface="Cambria" panose="02040503050406030204" pitchFamily="18" charset="0"/>
                <a:ea typeface="Cambria" panose="02040503050406030204" pitchFamily="18" charset="0"/>
              </a:rPr>
              <a:t>we may know people who have weaseled their way out of the </a:t>
            </a:r>
            <a:r>
              <a:rPr lang="en-US" sz="2350" b="1" dirty="0" smtClean="0">
                <a:latin typeface="Cambria" panose="02040503050406030204" pitchFamily="18" charset="0"/>
                <a:ea typeface="Cambria" panose="02040503050406030204" pitchFamily="18" charset="0"/>
              </a:rPr>
              <a:t>latter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 </a:t>
            </a:r>
            <a:endParaRPr lang="en-US" sz="1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80659473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5" name="TextBox 4"/>
          <p:cNvSpPr txBox="1"/>
          <p:nvPr/>
        </p:nvSpPr>
        <p:spPr>
          <a:xfrm>
            <a:off x="313765" y="1066800"/>
            <a:ext cx="8601635" cy="5255285"/>
          </a:xfrm>
          <a:prstGeom prst="rect">
            <a:avLst/>
          </a:prstGeom>
          <a:noFill/>
          <a:effectLst/>
        </p:spPr>
        <p:txBody>
          <a:bodyPr wrap="square" rtlCol="0">
            <a:spAutoFit/>
          </a:bodyPr>
          <a:lstStyle/>
          <a:p>
            <a:pPr indent="457200"/>
            <a:r>
              <a:rPr lang="en-US" sz="2350" b="1" dirty="0" smtClean="0">
                <a:latin typeface="Cambria" panose="02040503050406030204" pitchFamily="18" charset="0"/>
                <a:ea typeface="Cambria" panose="02040503050406030204" pitchFamily="18" charset="0"/>
              </a:rPr>
              <a:t>But we know of nobody who has been able to cheat the former. </a:t>
            </a:r>
            <a:r>
              <a:rPr lang="en-US" sz="2350" b="1" dirty="0" smtClean="0">
                <a:latin typeface="Cambria" panose="02040503050406030204" pitchFamily="18" charset="0"/>
                <a:ea typeface="Cambria" panose="02040503050406030204" pitchFamily="18" charset="0"/>
              </a:rPr>
              <a:t> Death </a:t>
            </a:r>
            <a:r>
              <a:rPr lang="en-US" sz="2350" b="1" dirty="0" smtClean="0">
                <a:latin typeface="Cambria" panose="02040503050406030204" pitchFamily="18" charset="0"/>
                <a:ea typeface="Cambria" panose="02040503050406030204" pitchFamily="18" charset="0"/>
              </a:rPr>
              <a:t>is a certainty – </a:t>
            </a:r>
            <a:r>
              <a:rPr lang="en-US" sz="2350" b="1" i="1" dirty="0" smtClean="0">
                <a:latin typeface="Cambria" panose="02040503050406030204" pitchFamily="18" charset="0"/>
                <a:ea typeface="Cambria" panose="02040503050406030204" pitchFamily="18" charset="0"/>
              </a:rPr>
              <a:t>not a question of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if</a:t>
            </a:r>
            <a:r>
              <a:rPr lang="en-US" sz="2350" b="1" i="1" dirty="0" smtClean="0">
                <a:latin typeface="Cambria" panose="02040503050406030204" pitchFamily="18" charset="0"/>
                <a:ea typeface="Cambria" panose="02040503050406030204" pitchFamily="18" charset="0"/>
              </a:rPr>
              <a:t>, but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when</a:t>
            </a:r>
            <a:r>
              <a:rPr lang="en-US" sz="2350" b="1" dirty="0" smtClean="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    In fact, </a:t>
            </a:r>
            <a:r>
              <a:rPr lang="en-US" sz="2350" b="1" dirty="0" smtClean="0">
                <a:latin typeface="Cambria" panose="02040503050406030204" pitchFamily="18" charset="0"/>
                <a:ea typeface="Cambria" panose="02040503050406030204" pitchFamily="18" charset="0"/>
              </a:rPr>
              <a:t>from a pure philosophical perspective, death is more certain than birth. </a:t>
            </a:r>
            <a:endParaRPr lang="en-US" sz="2350" b="1" i="1" dirty="0" smtClean="0">
              <a:latin typeface="Cambria" panose="02040503050406030204" pitchFamily="18" charset="0"/>
              <a:ea typeface="Cambria" panose="02040503050406030204" pitchFamily="18" charset="0"/>
            </a:endParaRPr>
          </a:p>
          <a:p>
            <a:pPr indent="457200">
              <a:tabLst>
                <a:tab pos="457200" algn="l"/>
                <a:tab pos="627063" algn="l"/>
              </a:tabLst>
            </a:pPr>
            <a:endParaRPr lang="en-US" sz="10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tabLst>
                <a:tab pos="457200" algn="l"/>
                <a:tab pos="627063" algn="l"/>
              </a:tabLst>
            </a:pPr>
            <a:r>
              <a:rPr lang="en-US" sz="2350" b="1" dirty="0" smtClean="0">
                <a:latin typeface="Cambria" panose="02040503050406030204" pitchFamily="18" charset="0"/>
                <a:ea typeface="Cambria" panose="02040503050406030204" pitchFamily="18" charset="0"/>
              </a:rPr>
              <a:t>Humans have devised numerous ways to prevent conception and birth, but they have never been able to prevent aging and death. </a:t>
            </a:r>
          </a:p>
          <a:p>
            <a:pPr indent="457200">
              <a:tabLst>
                <a:tab pos="457200" algn="l"/>
                <a:tab pos="627063"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 pos="627063" algn="l"/>
              </a:tabLst>
            </a:pPr>
            <a:r>
              <a:rPr lang="en-US" sz="2350" b="1" dirty="0" smtClean="0">
                <a:latin typeface="Cambria" panose="02040503050406030204" pitchFamily="18" charset="0"/>
                <a:ea typeface="Cambria" panose="02040503050406030204" pitchFamily="18" charset="0"/>
              </a:rPr>
              <a:t>Not a single human being born into this world has escaped death apart from </a:t>
            </a:r>
            <a:r>
              <a:rPr lang="en-US" sz="2350" b="1" dirty="0" smtClean="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a:t>
            </a:r>
            <a:r>
              <a:rPr lang="en-US" sz="2350" b="1" dirty="0" smtClean="0">
                <a:latin typeface="Cambria" panose="02040503050406030204" pitchFamily="18" charset="0"/>
                <a:ea typeface="Cambria" panose="02040503050406030204" pitchFamily="18" charset="0"/>
              </a:rPr>
              <a:t> miraculous </a:t>
            </a:r>
            <a:r>
              <a:rPr lang="en-US" sz="2350" b="1" dirty="0" smtClean="0">
                <a:latin typeface="Cambria" panose="02040503050406030204" pitchFamily="18" charset="0"/>
                <a:ea typeface="Cambria" panose="02040503050406030204" pitchFamily="18" charset="0"/>
              </a:rPr>
              <a:t>divine intervention. </a:t>
            </a:r>
          </a:p>
          <a:p>
            <a:pPr indent="457200">
              <a:tabLst>
                <a:tab pos="457200" algn="l"/>
                <a:tab pos="627063" algn="l"/>
              </a:tabLst>
            </a:pPr>
            <a:endParaRPr lang="en-US" sz="1000" b="1" dirty="0">
              <a:latin typeface="Cambria" panose="02040503050406030204" pitchFamily="18" charset="0"/>
              <a:ea typeface="Cambria" panose="02040503050406030204" pitchFamily="18" charset="0"/>
            </a:endParaRPr>
          </a:p>
          <a:p>
            <a:pPr indent="457200">
              <a:tabLst>
                <a:tab pos="457200" algn="l"/>
                <a:tab pos="627063" algn="l"/>
              </a:tabLst>
            </a:pPr>
            <a:r>
              <a:rPr lang="en-US" sz="2350" b="1" dirty="0" smtClean="0">
                <a:latin typeface="Cambria" panose="02040503050406030204" pitchFamily="18" charset="0"/>
                <a:ea typeface="Cambria" panose="02040503050406030204" pitchFamily="18" charset="0"/>
              </a:rPr>
              <a:t>Solomon tells us in Ecclesiastes, death is the great equalizer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Eccl.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2:14; 7:2</a:t>
            </a:r>
            <a:r>
              <a:rPr lang="en-US" sz="2350" b="1" dirty="0" smtClean="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 It </a:t>
            </a:r>
            <a:r>
              <a:rPr lang="en-US" sz="2350" b="1" dirty="0" smtClean="0">
                <a:latin typeface="Cambria" panose="02040503050406030204" pitchFamily="18" charset="0"/>
                <a:ea typeface="Cambria" panose="02040503050406030204" pitchFamily="18" charset="0"/>
              </a:rPr>
              <a:t>doesn’t matter if you’re a saint or a sinner, rich or poor, male or female, healthy or sickly, happy or sad – </a:t>
            </a:r>
            <a:r>
              <a:rPr lang="en-US" sz="2350" b="1" i="1" dirty="0" smtClean="0">
                <a:latin typeface="Cambria" panose="02040503050406030204" pitchFamily="18" charset="0"/>
                <a:ea typeface="Cambria" panose="02040503050406030204" pitchFamily="18" charset="0"/>
              </a:rPr>
              <a:t>“</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it is the same for all</a:t>
            </a:r>
            <a:r>
              <a:rPr lang="en-US" sz="2350" b="1" i="1" dirty="0" smtClean="0">
                <a:latin typeface="Cambria" panose="02040503050406030204" pitchFamily="18" charset="0"/>
                <a:ea typeface="Cambria" panose="02040503050406030204" pitchFamily="18" charset="0"/>
              </a:rPr>
              <a:t>”</a:t>
            </a:r>
            <a:r>
              <a:rPr lang="en-US" sz="2350" b="1" dirty="0" smtClean="0">
                <a:latin typeface="Cambria" panose="02040503050406030204" pitchFamily="18" charset="0"/>
                <a:ea typeface="Cambria" panose="02040503050406030204" pitchFamily="18" charset="0"/>
              </a:rPr>
              <a:t>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Eccl.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9:2</a:t>
            </a:r>
            <a:r>
              <a:rPr lang="en-US" sz="2350" b="1" dirty="0" smtClean="0">
                <a:latin typeface="Cambria" panose="02040503050406030204" pitchFamily="18" charset="0"/>
                <a:ea typeface="Cambria" panose="02040503050406030204" pitchFamily="18" charset="0"/>
              </a:rPr>
              <a:t>).</a:t>
            </a:r>
            <a:endParaRPr lang="en-US" sz="1000" b="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762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16909115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5" name="TextBox 4"/>
          <p:cNvSpPr txBox="1"/>
          <p:nvPr/>
        </p:nvSpPr>
        <p:spPr>
          <a:xfrm>
            <a:off x="313765" y="1143000"/>
            <a:ext cx="8686800" cy="2208297"/>
          </a:xfrm>
          <a:prstGeom prst="rect">
            <a:avLst/>
          </a:prstGeom>
          <a:noFill/>
          <a:effectLst/>
        </p:spPr>
        <p:txBody>
          <a:bodyPr wrap="square" rtlCol="0">
            <a:spAutoFit/>
          </a:bodyPr>
          <a:lstStyle/>
          <a:p>
            <a:pPr indent="457200"/>
            <a:r>
              <a:rPr lang="en-US" sz="2350" b="1" dirty="0" smtClean="0">
                <a:latin typeface="Cambria" panose="02040503050406030204" pitchFamily="18" charset="0"/>
                <a:ea typeface="Cambria" panose="02040503050406030204" pitchFamily="18" charset="0"/>
              </a:rPr>
              <a:t>So what </a:t>
            </a:r>
            <a:r>
              <a:rPr lang="en-US" sz="2350" b="1" dirty="0">
                <a:latin typeface="Cambria" panose="02040503050406030204" pitchFamily="18" charset="0"/>
                <a:ea typeface="Cambria" panose="02040503050406030204" pitchFamily="18" charset="0"/>
              </a:rPr>
              <a:t>is the difference between the believer and the unbeliever? </a:t>
            </a:r>
            <a:endParaRPr lang="en-US" sz="1000" b="1" dirty="0">
              <a:latin typeface="Cambria" panose="02040503050406030204" pitchFamily="18" charset="0"/>
              <a:ea typeface="Cambria" panose="02040503050406030204" pitchFamily="18" charset="0"/>
            </a:endParaRPr>
          </a:p>
          <a:p>
            <a:pPr indent="457200"/>
            <a:endParaRPr lang="en-US" sz="1000" b="1" dirty="0">
              <a:latin typeface="Cambria" panose="02040503050406030204" pitchFamily="18" charset="0"/>
              <a:ea typeface="Cambria" panose="02040503050406030204" pitchFamily="18" charset="0"/>
            </a:endParaRPr>
          </a:p>
          <a:p>
            <a:pPr indent="457200">
              <a:tabLst>
                <a:tab pos="457200" algn="l"/>
                <a:tab pos="627063" algn="l"/>
              </a:tabLst>
            </a:pPr>
            <a:r>
              <a:rPr lang="en-US" sz="2350" b="1" dirty="0" smtClean="0">
                <a:latin typeface="Cambria" panose="02040503050406030204" pitchFamily="18" charset="0"/>
                <a:ea typeface="Cambria" panose="02040503050406030204" pitchFamily="18" charset="0"/>
              </a:rPr>
              <a:t>What benefit has the Christian over the non-Christian if death ends the lives of both? </a:t>
            </a:r>
          </a:p>
          <a:p>
            <a:pPr indent="457200">
              <a:tabLst>
                <a:tab pos="457200" algn="l"/>
                <a:tab pos="627063"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 pos="627063" algn="l"/>
              </a:tabLst>
            </a:pPr>
            <a:r>
              <a:rPr lang="en-US" sz="2350" b="1" dirty="0" smtClean="0">
                <a:latin typeface="Cambria" panose="02040503050406030204" pitchFamily="18" charset="0"/>
                <a:ea typeface="Cambria" panose="02040503050406030204" pitchFamily="18" charset="0"/>
              </a:rPr>
              <a:t>Is there no hope beyond the hearse? </a:t>
            </a:r>
            <a:endParaRPr lang="en-US" sz="1000" b="1" dirty="0" smtClean="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762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16698784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8" name="TextBox 7"/>
          <p:cNvSpPr txBox="1"/>
          <p:nvPr/>
        </p:nvSpPr>
        <p:spPr>
          <a:xfrm>
            <a:off x="381000" y="1206500"/>
            <a:ext cx="8534400" cy="5447645"/>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91440" rIns="182880" bIns="91440" rtlCol="0">
            <a:spAutoFit/>
          </a:bodyPr>
          <a:lstStyle/>
          <a:p>
            <a:r>
              <a:rPr lang="en-US" sz="2800" b="1" baseline="30000" dirty="0" smtClean="0">
                <a:effectLst>
                  <a:outerShdw blurRad="38100" dist="38100" dir="2700000" algn="tl">
                    <a:srgbClr val="000000">
                      <a:alpha val="43137"/>
                    </a:srgbClr>
                  </a:outerShdw>
                </a:effectLst>
                <a:latin typeface="Georgia" panose="02040502050405020303" pitchFamily="18" charset="0"/>
              </a:rPr>
              <a:t>1</a:t>
            </a:r>
            <a:r>
              <a:rPr lang="en-US" sz="2800" i="1" dirty="0" smtClean="0">
                <a:latin typeface="Georgia" panose="02040502050405020303" pitchFamily="18" charset="0"/>
              </a:rPr>
              <a:t>For </a:t>
            </a:r>
            <a:r>
              <a:rPr lang="en-US" sz="2800" i="1" dirty="0" smtClean="0">
                <a:latin typeface="Georgia" panose="02040502050405020303" pitchFamily="18" charset="0"/>
              </a:rPr>
              <a:t>we know that if our earthly house, this tent, is destroyed, we have a building from God, a house not made with hands, eternal in the  heavens.  </a:t>
            </a:r>
            <a:r>
              <a:rPr lang="en-US" sz="2800" b="1" baseline="30000" dirty="0" smtClean="0">
                <a:effectLst>
                  <a:outerShdw blurRad="38100" dist="38100" dir="2700000" algn="tl">
                    <a:srgbClr val="000000">
                      <a:alpha val="43137"/>
                    </a:srgbClr>
                  </a:outerShdw>
                </a:effectLst>
                <a:latin typeface="Georgia" panose="02040502050405020303" pitchFamily="18" charset="0"/>
              </a:rPr>
              <a:t>2</a:t>
            </a:r>
            <a:r>
              <a:rPr lang="en-US" sz="2800" i="1" dirty="0" smtClean="0">
                <a:latin typeface="Georgia" panose="02040502050405020303" pitchFamily="18" charset="0"/>
              </a:rPr>
              <a:t>For </a:t>
            </a:r>
            <a:r>
              <a:rPr lang="en-US" sz="2800" i="1" dirty="0" smtClean="0">
                <a:latin typeface="Georgia" panose="02040502050405020303" pitchFamily="18" charset="0"/>
              </a:rPr>
              <a:t>in this we groan, earnestly desiring to be clothed with our habitation which is from heaven, </a:t>
            </a:r>
            <a:r>
              <a:rPr lang="en-US" sz="2800" b="1" baseline="30000" dirty="0" smtClean="0">
                <a:effectLst>
                  <a:outerShdw blurRad="38100" dist="38100" dir="2700000" algn="tl">
                    <a:srgbClr val="000000">
                      <a:alpha val="43137"/>
                    </a:srgbClr>
                  </a:outerShdw>
                </a:effectLst>
                <a:latin typeface="Georgia" panose="02040502050405020303" pitchFamily="18" charset="0"/>
              </a:rPr>
              <a:t>3</a:t>
            </a:r>
            <a:r>
              <a:rPr lang="en-US" sz="2800" i="1" dirty="0" smtClean="0">
                <a:latin typeface="Georgia" panose="02040502050405020303" pitchFamily="18" charset="0"/>
              </a:rPr>
              <a:t>if  </a:t>
            </a:r>
            <a:r>
              <a:rPr lang="en-US" sz="2800" i="1" dirty="0" smtClean="0">
                <a:latin typeface="Georgia" panose="02040502050405020303" pitchFamily="18" charset="0"/>
              </a:rPr>
              <a:t>indeed, having been clothed, we shall not be found naked.  </a:t>
            </a:r>
            <a:r>
              <a:rPr lang="en-US" sz="2800" b="1" baseline="30000" dirty="0" smtClean="0">
                <a:effectLst>
                  <a:outerShdw blurRad="38100" dist="38100" dir="2700000" algn="tl">
                    <a:srgbClr val="000000">
                      <a:alpha val="43137"/>
                    </a:srgbClr>
                  </a:outerShdw>
                </a:effectLst>
                <a:latin typeface="Georgia" panose="02040502050405020303" pitchFamily="18" charset="0"/>
              </a:rPr>
              <a:t>4</a:t>
            </a:r>
            <a:r>
              <a:rPr lang="en-US" sz="2800" i="1" dirty="0" smtClean="0">
                <a:latin typeface="Georgia" panose="02040502050405020303" pitchFamily="18" charset="0"/>
              </a:rPr>
              <a:t>For </a:t>
            </a:r>
            <a:r>
              <a:rPr lang="en-US" sz="2800" i="1" dirty="0" smtClean="0">
                <a:latin typeface="Georgia" panose="02040502050405020303" pitchFamily="18" charset="0"/>
              </a:rPr>
              <a:t>we who are in this tent groan, being burdened, not because we want to be unclothed, but further clothed</a:t>
            </a:r>
            <a:r>
              <a:rPr lang="en-US" sz="2800" i="1" dirty="0">
                <a:latin typeface="Georgia" panose="02040502050405020303" pitchFamily="18" charset="0"/>
              </a:rPr>
              <a:t>, that mortality may be swallowed up by </a:t>
            </a:r>
            <a:r>
              <a:rPr lang="en-US" sz="2800" i="1" dirty="0" smtClean="0">
                <a:latin typeface="Georgia" panose="02040502050405020303" pitchFamily="18" charset="0"/>
              </a:rPr>
              <a:t>life</a:t>
            </a:r>
            <a:r>
              <a:rPr lang="en-US" sz="2800" i="1" dirty="0">
                <a:latin typeface="Georgia" panose="02040502050405020303" pitchFamily="18" charset="0"/>
              </a:rPr>
              <a:t>.  </a:t>
            </a:r>
            <a:r>
              <a:rPr lang="en-US" sz="2800" b="1" baseline="30000" dirty="0" smtClean="0">
                <a:effectLst>
                  <a:outerShdw blurRad="38100" dist="38100" dir="2700000" algn="tl">
                    <a:srgbClr val="000000">
                      <a:alpha val="43137"/>
                    </a:srgbClr>
                  </a:outerShdw>
                </a:effectLst>
                <a:latin typeface="Georgia" panose="02040502050405020303" pitchFamily="18" charset="0"/>
              </a:rPr>
              <a:t>5</a:t>
            </a:r>
            <a:r>
              <a:rPr lang="en-US" sz="2800" i="1" dirty="0" smtClean="0">
                <a:latin typeface="Georgia" panose="02040502050405020303" pitchFamily="18" charset="0"/>
              </a:rPr>
              <a:t>Now </a:t>
            </a:r>
            <a:r>
              <a:rPr lang="en-US" sz="2800" i="1" dirty="0">
                <a:latin typeface="Georgia" panose="02040502050405020303" pitchFamily="18" charset="0"/>
              </a:rPr>
              <a:t>He who has prepared us for this very thing is God, who also has given us the Spirit as a guarantee</a:t>
            </a:r>
            <a:r>
              <a:rPr lang="en-US" sz="2800" i="1" dirty="0" smtClean="0">
                <a:latin typeface="Georgia" panose="02040502050405020303" pitchFamily="18" charset="0"/>
              </a:rPr>
              <a:t>.</a:t>
            </a:r>
            <a:endParaRPr lang="en-US" sz="2800" i="1" dirty="0">
              <a:latin typeface="Georgia" panose="02040502050405020303" pitchFamily="18" charset="0"/>
            </a:endParaRPr>
          </a:p>
        </p:txBody>
      </p:sp>
      <p:sp>
        <p:nvSpPr>
          <p:cNvPr id="6" name="Title 1"/>
          <p:cNvSpPr>
            <a:spLocks noGrp="1"/>
          </p:cNvSpPr>
          <p:nvPr>
            <p:ph type="title"/>
          </p:nvPr>
        </p:nvSpPr>
        <p:spPr>
          <a:xfrm>
            <a:off x="381000" y="152400"/>
            <a:ext cx="850392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5:1-5</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6934200" y="2286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9913788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5:1-5</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1" y="1066800"/>
            <a:ext cx="8763000" cy="5139869"/>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When it comes to wrong ideas about what happens to us when we die, peddlers of falsehood take advantage of ignorance, uncertainty, fear, and disbelief. </a:t>
            </a:r>
          </a:p>
          <a:p>
            <a:pPr indent="457200">
              <a:spcAft>
                <a:spcPts val="1200"/>
              </a:spcAft>
            </a:pPr>
            <a:r>
              <a:rPr lang="en-US" sz="2400" b="1" dirty="0" smtClean="0">
                <a:latin typeface="Cambria" pitchFamily="18" charset="0"/>
              </a:rPr>
              <a:t>When people turn away from the sure knowledge revealed by God in Scripture, they become susceptible to all sorts of misconceptions. </a:t>
            </a:r>
            <a:endParaRPr lang="en-US" sz="2400" b="1" i="1" dirty="0" smtClean="0">
              <a:latin typeface="Cambria" pitchFamily="18" charset="0"/>
            </a:endParaRPr>
          </a:p>
          <a:p>
            <a:pPr indent="457200">
              <a:spcAft>
                <a:spcPts val="1200"/>
              </a:spcAft>
            </a:pPr>
            <a:r>
              <a:rPr lang="en-US" sz="2400" b="1" dirty="0" smtClean="0">
                <a:latin typeface="Cambria" pitchFamily="18" charset="0"/>
              </a:rPr>
              <a:t>So Paul begins with an assertion that should instantly snare our attention: “</a:t>
            </a:r>
            <a:r>
              <a:rPr lang="en-US" sz="2400" b="1" i="1" dirty="0" smtClean="0">
                <a:effectLst>
                  <a:outerShdw blurRad="38100" dist="38100" dir="2700000" algn="tl">
                    <a:srgbClr val="000000">
                      <a:alpha val="43137"/>
                    </a:srgbClr>
                  </a:outerShdw>
                </a:effectLst>
                <a:latin typeface="Cambria" pitchFamily="18" charset="0"/>
              </a:rPr>
              <a:t>We know</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5:1</a:t>
            </a:r>
            <a:r>
              <a:rPr lang="en-US" sz="2400" b="1" dirty="0" smtClean="0">
                <a:latin typeface="Cambria" pitchFamily="18" charset="0"/>
              </a:rPr>
              <a:t>). </a:t>
            </a:r>
          </a:p>
          <a:p>
            <a:pPr indent="457200">
              <a:spcAft>
                <a:spcPts val="1200"/>
              </a:spcAft>
            </a:pPr>
            <a:r>
              <a:rPr lang="en-US" sz="2400" b="1" dirty="0" smtClean="0">
                <a:latin typeface="Cambria" pitchFamily="18" charset="0"/>
              </a:rPr>
              <a:t>When it comes to the question of existence, we aren’t left guesting, wondering, pondering, interpreting, or theorizing.  </a:t>
            </a:r>
          </a:p>
          <a:p>
            <a:pPr indent="457200">
              <a:spcAft>
                <a:spcPts val="1200"/>
              </a:spcAft>
            </a:pPr>
            <a:r>
              <a:rPr lang="en-US" sz="2400" b="1" dirty="0" smtClean="0">
                <a:latin typeface="Cambria" pitchFamily="18" charset="0"/>
              </a:rPr>
              <a:t>The important things are made clear in Scripture, for those who have the eyes of faith to see and believe them. </a:t>
            </a:r>
          </a:p>
        </p:txBody>
      </p:sp>
    </p:spTree>
    <p:extLst>
      <p:ext uri="{BB962C8B-B14F-4D97-AF65-F5344CB8AC3E}">
        <p14:creationId xmlns:p14="http://schemas.microsoft.com/office/powerpoint/2010/main" xmlns="" val="78139626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48949</TotalTime>
  <Words>3274</Words>
  <Application>Microsoft Office PowerPoint</Application>
  <PresentationFormat>On-screen Show (4:3)</PresentationFormat>
  <Paragraphs>214</Paragraphs>
  <Slides>35</Slides>
  <Notes>32</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Trek</vt:lpstr>
      <vt:lpstr>1_Trek</vt:lpstr>
      <vt:lpstr>Slide 1</vt:lpstr>
      <vt:lpstr>2 Corinthians Introduction</vt:lpstr>
      <vt:lpstr>Slide 3</vt:lpstr>
      <vt:lpstr>2 Corinthians - Lesson Overview</vt:lpstr>
      <vt:lpstr>2 Corinthians - Lesson Overview</vt:lpstr>
      <vt:lpstr>2 Corinthians - Lesson Overview</vt:lpstr>
      <vt:lpstr>2 Corinthians - Lesson Overview</vt:lpstr>
      <vt:lpstr>2 Corinthians 5:1-5</vt:lpstr>
      <vt:lpstr>2 Corinthians 5:1-5</vt:lpstr>
      <vt:lpstr>2 Corinthians 5:1-5</vt:lpstr>
      <vt:lpstr>2 Corinthians 5:1-5</vt:lpstr>
      <vt:lpstr>2 Corinthians 5:1-5</vt:lpstr>
      <vt:lpstr>2 Corinthians 5:1-5</vt:lpstr>
      <vt:lpstr>2 Corinthians 5:1-5</vt:lpstr>
      <vt:lpstr>2 Corinthians 5:1-5</vt:lpstr>
      <vt:lpstr>2 Corinthians 5:1-5</vt:lpstr>
      <vt:lpstr>2 Corinthians 5:1-5</vt:lpstr>
      <vt:lpstr>2 Corinthians 5:6-10</vt:lpstr>
      <vt:lpstr>2 Corinthians 5:6-10</vt:lpstr>
      <vt:lpstr>2 Corinthians 5:6-10</vt:lpstr>
      <vt:lpstr>2 Corinthians 5:6-10</vt:lpstr>
      <vt:lpstr>2 Corinthians 5:6-10</vt:lpstr>
      <vt:lpstr>2 Corinthians 5:6-10</vt:lpstr>
      <vt:lpstr>2 Corinthians 5:6-10</vt:lpstr>
      <vt:lpstr>2 Corinthians 5:6-10</vt:lpstr>
      <vt:lpstr>2 Corinthians 5:6-10</vt:lpstr>
      <vt:lpstr>2 Corinthians 5:6-10</vt:lpstr>
      <vt:lpstr>Slide 28</vt:lpstr>
      <vt:lpstr>Application – Is It well with your soul?</vt:lpstr>
      <vt:lpstr>Application – Is It well with your soul?</vt:lpstr>
      <vt:lpstr>Application – Is It well with your soul?</vt:lpstr>
      <vt:lpstr>Application – Is It well with your soul?</vt:lpstr>
      <vt:lpstr>Application – Is It well with your soul?</vt:lpstr>
      <vt:lpstr>Slide 34</vt:lpstr>
      <vt:lpstr>Slide 35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9127</cp:revision>
  <cp:lastPrinted>2023-05-06T01:46:48Z</cp:lastPrinted>
  <dcterms:created xsi:type="dcterms:W3CDTF">2016-10-08T19:35:00Z</dcterms:created>
  <dcterms:modified xsi:type="dcterms:W3CDTF">2024-03-23T18:54:09Z</dcterms:modified>
</cp:coreProperties>
</file>